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3"/>
  </p:notesMasterIdLst>
  <p:sldIdLst>
    <p:sldId id="256" r:id="rId2"/>
    <p:sldId id="451" r:id="rId3"/>
    <p:sldId id="480" r:id="rId4"/>
    <p:sldId id="481" r:id="rId5"/>
    <p:sldId id="482" r:id="rId6"/>
    <p:sldId id="483" r:id="rId7"/>
    <p:sldId id="485" r:id="rId8"/>
    <p:sldId id="487" r:id="rId9"/>
    <p:sldId id="484" r:id="rId10"/>
    <p:sldId id="488" r:id="rId11"/>
    <p:sldId id="489" r:id="rId12"/>
    <p:sldId id="490" r:id="rId13"/>
    <p:sldId id="491" r:id="rId14"/>
    <p:sldId id="492" r:id="rId15"/>
    <p:sldId id="493" r:id="rId16"/>
    <p:sldId id="494" r:id="rId17"/>
    <p:sldId id="452" r:id="rId18"/>
    <p:sldId id="498" r:id="rId19"/>
    <p:sldId id="499" r:id="rId20"/>
    <p:sldId id="500" r:id="rId21"/>
    <p:sldId id="495" r:id="rId22"/>
    <p:sldId id="501" r:id="rId23"/>
    <p:sldId id="502" r:id="rId24"/>
    <p:sldId id="503" r:id="rId25"/>
    <p:sldId id="496" r:id="rId26"/>
    <p:sldId id="497" r:id="rId27"/>
    <p:sldId id="504" r:id="rId28"/>
    <p:sldId id="505" r:id="rId29"/>
    <p:sldId id="506" r:id="rId30"/>
    <p:sldId id="507" r:id="rId31"/>
    <p:sldId id="508" r:id="rId32"/>
    <p:sldId id="510" r:id="rId33"/>
    <p:sldId id="511" r:id="rId34"/>
    <p:sldId id="512" r:id="rId35"/>
    <p:sldId id="513" r:id="rId36"/>
    <p:sldId id="514" r:id="rId37"/>
    <p:sldId id="515" r:id="rId38"/>
    <p:sldId id="516" r:id="rId39"/>
    <p:sldId id="517" r:id="rId40"/>
    <p:sldId id="518" r:id="rId41"/>
    <p:sldId id="519" r:id="rId42"/>
    <p:sldId id="520" r:id="rId43"/>
    <p:sldId id="521" r:id="rId44"/>
    <p:sldId id="522" r:id="rId45"/>
    <p:sldId id="523" r:id="rId46"/>
    <p:sldId id="524" r:id="rId47"/>
    <p:sldId id="525" r:id="rId48"/>
    <p:sldId id="526" r:id="rId49"/>
    <p:sldId id="527" r:id="rId50"/>
    <p:sldId id="529" r:id="rId51"/>
    <p:sldId id="530" r:id="rId52"/>
    <p:sldId id="532" r:id="rId53"/>
    <p:sldId id="479" r:id="rId54"/>
    <p:sldId id="259" r:id="rId55"/>
    <p:sldId id="264" r:id="rId56"/>
    <p:sldId id="533" r:id="rId57"/>
    <p:sldId id="534" r:id="rId58"/>
    <p:sldId id="535" r:id="rId59"/>
    <p:sldId id="269" r:id="rId60"/>
    <p:sldId id="537" r:id="rId61"/>
    <p:sldId id="538" r:id="rId62"/>
    <p:sldId id="539" r:id="rId63"/>
    <p:sldId id="545" r:id="rId64"/>
    <p:sldId id="543" r:id="rId65"/>
    <p:sldId id="546" r:id="rId66"/>
    <p:sldId id="548" r:id="rId67"/>
    <p:sldId id="549" r:id="rId68"/>
    <p:sldId id="550" r:id="rId69"/>
    <p:sldId id="551" r:id="rId70"/>
    <p:sldId id="552" r:id="rId71"/>
    <p:sldId id="553"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0F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685" autoAdjust="0"/>
    <p:restoredTop sz="94660"/>
  </p:normalViewPr>
  <p:slideViewPr>
    <p:cSldViewPr>
      <p:cViewPr varScale="1">
        <p:scale>
          <a:sx n="109" d="100"/>
          <a:sy n="109" d="100"/>
        </p:scale>
        <p:origin x="1272" y="1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3DCCEC-6502-46AD-8187-F34621667B79}" type="datetimeFigureOut">
              <a:rPr lang="en-GB" smtClean="0"/>
              <a:t>20/11/2020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ADB29-11A9-4C39-AA51-EFC902FA0D30}" type="slidenum">
              <a:rPr lang="en-GB" smtClean="0"/>
              <a:t>‹#›</a:t>
            </a:fld>
            <a:endParaRPr lang="en-GB"/>
          </a:p>
        </p:txBody>
      </p:sp>
    </p:spTree>
    <p:extLst>
      <p:ext uri="{BB962C8B-B14F-4D97-AF65-F5344CB8AC3E}">
        <p14:creationId xmlns:p14="http://schemas.microsoft.com/office/powerpoint/2010/main" val="284548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0D86E8-C561-401D-950F-E4652DAF7A82}" type="datetimeFigureOut">
              <a:rPr lang="en-GB" smtClean="0"/>
              <a:pPr/>
              <a:t>20/11/2020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25791B-D9D1-4AB9-82FB-5EAF5D334885}" type="slidenum">
              <a:rPr lang="en-GB" smtClean="0"/>
              <a:pPr/>
              <a:t>‹#›</a:t>
            </a:fld>
            <a:endParaRPr lang="en-GB"/>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D86E8-C561-401D-950F-E4652DAF7A82}" type="datetimeFigureOut">
              <a:rPr lang="en-GB" smtClean="0"/>
              <a:pPr/>
              <a:t>20/11/2020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25791B-D9D1-4AB9-82FB-5EAF5D33488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D86E8-C561-401D-950F-E4652DAF7A82}" type="datetimeFigureOut">
              <a:rPr lang="en-GB" smtClean="0"/>
              <a:pPr/>
              <a:t>20/11/2020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25791B-D9D1-4AB9-82FB-5EAF5D33488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600200"/>
          </a:xfrm>
        </p:spPr>
        <p:txBody>
          <a:bodyPr/>
          <a:lstStyle/>
          <a:p>
            <a:r>
              <a:rPr lang="en-US" dirty="0"/>
              <a:t>Click to edit Master title style</a:t>
            </a:r>
          </a:p>
        </p:txBody>
      </p:sp>
      <p:sp>
        <p:nvSpPr>
          <p:cNvPr id="3" name="Content Placeholder 2"/>
          <p:cNvSpPr>
            <a:spLocks noGrp="1"/>
          </p:cNvSpPr>
          <p:nvPr>
            <p:ph idx="1"/>
          </p:nvPr>
        </p:nvSpPr>
        <p:spPr>
          <a:xfrm>
            <a:off x="755576" y="2132856"/>
            <a:ext cx="754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D86E8-C561-401D-950F-E4652DAF7A82}" type="datetimeFigureOut">
              <a:rPr lang="en-GB" smtClean="0"/>
              <a:pPr/>
              <a:t>20/11/2020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25791B-D9D1-4AB9-82FB-5EAF5D334885}"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0D86E8-C561-401D-950F-E4652DAF7A82}" type="datetimeFigureOut">
              <a:rPr lang="en-GB" smtClean="0"/>
              <a:pPr/>
              <a:t>20/11/2020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25791B-D9D1-4AB9-82FB-5EAF5D334885}" type="slidenum">
              <a:rPr lang="en-GB" smtClean="0"/>
              <a:pPr/>
              <a:t>‹#›</a:t>
            </a:fld>
            <a:endParaRPr lang="en-GB"/>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0D86E8-C561-401D-950F-E4652DAF7A82}" type="datetimeFigureOut">
              <a:rPr lang="en-GB" smtClean="0"/>
              <a:pPr/>
              <a:t>20/11/2020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25791B-D9D1-4AB9-82FB-5EAF5D33488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0D86E8-C561-401D-950F-E4652DAF7A82}" type="datetimeFigureOut">
              <a:rPr lang="en-GB" smtClean="0"/>
              <a:pPr/>
              <a:t>20/11/2020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25791B-D9D1-4AB9-82FB-5EAF5D334885}" type="slidenum">
              <a:rPr lang="en-GB" smtClean="0"/>
              <a:pPr/>
              <a:t>‹#›</a:t>
            </a:fld>
            <a:endParaRPr lang="en-GB"/>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0D86E8-C561-401D-950F-E4652DAF7A82}" type="datetimeFigureOut">
              <a:rPr lang="en-GB" smtClean="0"/>
              <a:pPr/>
              <a:t>20/11/2020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25791B-D9D1-4AB9-82FB-5EAF5D33488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0D86E8-C561-401D-950F-E4652DAF7A82}" type="datetimeFigureOut">
              <a:rPr lang="en-GB" smtClean="0"/>
              <a:pPr/>
              <a:t>20/11/2020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25791B-D9D1-4AB9-82FB-5EAF5D33488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0D86E8-C561-401D-950F-E4652DAF7A82}" type="datetimeFigureOut">
              <a:rPr lang="en-GB" smtClean="0"/>
              <a:pPr/>
              <a:t>20/11/2020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25791B-D9D1-4AB9-82FB-5EAF5D334885}" type="slidenum">
              <a:rPr lang="en-GB" smtClean="0"/>
              <a:pPr/>
              <a:t>‹#›</a:t>
            </a:fld>
            <a:endParaRPr lang="en-GB"/>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0D86E8-C561-401D-950F-E4652DAF7A82}" type="datetimeFigureOut">
              <a:rPr lang="en-GB" smtClean="0"/>
              <a:pPr/>
              <a:t>20/11/2020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25791B-D9D1-4AB9-82FB-5EAF5D33488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980D86E8-C561-401D-950F-E4652DAF7A82}" type="datetimeFigureOut">
              <a:rPr lang="en-GB" smtClean="0"/>
              <a:pPr/>
              <a:t>20/11/2020</a:t>
            </a:fld>
            <a:endParaRPr lang="en-GB"/>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GB"/>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1025791B-D9D1-4AB9-82FB-5EAF5D334885}" type="slidenum">
              <a:rPr lang="en-GB" smtClean="0"/>
              <a:pPr/>
              <a:t>‹#›</a:t>
            </a:fld>
            <a:endParaRPr lang="en-GB"/>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david.kidner@southwales.ac.uk"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800" dirty="0">
                <a:solidFill>
                  <a:schemeClr val="bg1"/>
                </a:solidFill>
                <a:latin typeface="Arial Black" panose="020B0A04020102020204" pitchFamily="34" charset="0"/>
              </a:rPr>
              <a:t>IS4S761</a:t>
            </a:r>
            <a:br>
              <a:rPr lang="en-GB" sz="4800" dirty="0">
                <a:solidFill>
                  <a:schemeClr val="bg1"/>
                </a:solidFill>
                <a:latin typeface="Arial Black" panose="020B0A04020102020204" pitchFamily="34" charset="0"/>
              </a:rPr>
            </a:br>
            <a:r>
              <a:rPr lang="en-GB" sz="4400" dirty="0">
                <a:solidFill>
                  <a:schemeClr val="bg1"/>
                </a:solidFill>
                <a:latin typeface="Arial Black" panose="020B0A04020102020204" pitchFamily="34" charset="0"/>
              </a:rPr>
              <a:t>Principles of Computing </a:t>
            </a:r>
            <a:br>
              <a:rPr lang="en-GB" sz="4800" dirty="0"/>
            </a:br>
            <a:br>
              <a:rPr lang="en-GB" sz="4800" dirty="0"/>
            </a:br>
            <a:br>
              <a:rPr lang="en-GB" sz="4800" dirty="0"/>
            </a:br>
            <a:endParaRPr lang="en-GB" sz="4800" dirty="0"/>
          </a:p>
        </p:txBody>
      </p:sp>
      <p:sp>
        <p:nvSpPr>
          <p:cNvPr id="3" name="Subtitle 2"/>
          <p:cNvSpPr>
            <a:spLocks noGrp="1"/>
          </p:cNvSpPr>
          <p:nvPr>
            <p:ph type="subTitle" idx="1"/>
          </p:nvPr>
        </p:nvSpPr>
        <p:spPr>
          <a:xfrm>
            <a:off x="762000" y="3573016"/>
            <a:ext cx="7842448" cy="2141984"/>
          </a:xfrm>
        </p:spPr>
        <p:txBody>
          <a:bodyPr>
            <a:normAutofit fontScale="92500" lnSpcReduction="20000"/>
          </a:bodyPr>
          <a:lstStyle/>
          <a:p>
            <a:r>
              <a:rPr lang="en-GB" sz="3200" b="1" dirty="0">
                <a:latin typeface="Arial" panose="020B0604020202020204" pitchFamily="34" charset="0"/>
                <a:cs typeface="Arial" panose="020B0604020202020204" pitchFamily="34" charset="0"/>
              </a:rPr>
              <a:t>Introduction to Python Programming</a:t>
            </a:r>
          </a:p>
          <a:p>
            <a:r>
              <a:rPr lang="en-GB" sz="3200" b="1" dirty="0">
                <a:latin typeface="Arial" panose="020B0604020202020204" pitchFamily="34" charset="0"/>
                <a:cs typeface="Arial" panose="020B0604020202020204" pitchFamily="34" charset="0"/>
              </a:rPr>
              <a:t>Lecture 7</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David Kidner </a:t>
            </a:r>
            <a:r>
              <a:rPr lang="en-GB" sz="2000" dirty="0">
                <a:latin typeface="Arial" panose="020B0604020202020204" pitchFamily="34" charset="0"/>
                <a:cs typeface="Arial" panose="020B0604020202020204" pitchFamily="34" charset="0"/>
              </a:rPr>
              <a:t>(J302)</a:t>
            </a:r>
          </a:p>
          <a:p>
            <a:r>
              <a:rPr lang="en-GB" sz="2000" dirty="0">
                <a:latin typeface="Arial" panose="020B0604020202020204" pitchFamily="34" charset="0"/>
                <a:cs typeface="Arial" panose="020B0604020202020204" pitchFamily="34" charset="0"/>
                <a:hlinkClick r:id="rId2"/>
              </a:rPr>
              <a:t>david.kidner@southwales.ac.uk</a:t>
            </a:r>
            <a:endParaRPr lang="en-GB" sz="2000" dirty="0">
              <a:latin typeface="Arial" panose="020B0604020202020204" pitchFamily="34" charset="0"/>
              <a:cs typeface="Arial" panose="020B0604020202020204" pitchFamily="34" charset="0"/>
            </a:endParaRPr>
          </a:p>
          <a:p>
            <a:endParaRPr lang="en-GB" sz="2000" dirty="0"/>
          </a:p>
        </p:txBody>
      </p:sp>
      <p:pic>
        <p:nvPicPr>
          <p:cNvPr id="5" name="Picture 4" descr="USW logo Raspberry Scree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288" y="31494"/>
            <a:ext cx="1080000" cy="1105736"/>
          </a:xfrm>
          <a:prstGeom prst="rect">
            <a:avLst/>
          </a:prstGeom>
        </p:spPr>
      </p:pic>
      <p:pic>
        <p:nvPicPr>
          <p:cNvPr id="4" name="Picture 3">
            <a:extLst>
              <a:ext uri="{FF2B5EF4-FFF2-40B4-BE49-F238E27FC236}">
                <a16:creationId xmlns:a16="http://schemas.microsoft.com/office/drawing/2014/main" id="{C4B98D58-B3F3-4501-A358-4284FE2EFCF9}"/>
              </a:ext>
            </a:extLst>
          </p:cNvPr>
          <p:cNvPicPr>
            <a:picLocks noChangeAspect="1"/>
          </p:cNvPicPr>
          <p:nvPr/>
        </p:nvPicPr>
        <p:blipFill>
          <a:blip r:embed="rId4"/>
          <a:stretch>
            <a:fillRect/>
          </a:stretch>
        </p:blipFill>
        <p:spPr>
          <a:xfrm>
            <a:off x="4788024" y="4539178"/>
            <a:ext cx="3517776" cy="926634"/>
          </a:xfrm>
          <a:prstGeom prst="rect">
            <a:avLst/>
          </a:prstGeom>
        </p:spPr>
      </p:pic>
    </p:spTree>
    <p:extLst>
      <p:ext uri="{BB962C8B-B14F-4D97-AF65-F5344CB8AC3E}">
        <p14:creationId xmlns:p14="http://schemas.microsoft.com/office/powerpoint/2010/main" val="3647159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265D6-D849-4BA9-9BA4-CF34C464E116}"/>
              </a:ext>
            </a:extLst>
          </p:cNvPr>
          <p:cNvSpPr>
            <a:spLocks noGrp="1"/>
          </p:cNvSpPr>
          <p:nvPr>
            <p:ph type="title"/>
          </p:nvPr>
        </p:nvSpPr>
        <p:spPr>
          <a:xfrm>
            <a:off x="611560" y="476672"/>
            <a:ext cx="8532440" cy="1080120"/>
          </a:xfrm>
        </p:spPr>
        <p:txBody>
          <a:bodyPr>
            <a:noAutofit/>
          </a:bodyPr>
          <a:lstStyle/>
          <a:p>
            <a:r>
              <a:rPr lang="en-GB" sz="4800" b="1" dirty="0">
                <a:solidFill>
                  <a:srgbClr val="C00000"/>
                </a:solidFill>
              </a:rPr>
              <a:t>Unique List of Crime Types?</a:t>
            </a:r>
          </a:p>
        </p:txBody>
      </p:sp>
      <p:sp>
        <p:nvSpPr>
          <p:cNvPr id="3" name="Content Placeholder 2">
            <a:extLst>
              <a:ext uri="{FF2B5EF4-FFF2-40B4-BE49-F238E27FC236}">
                <a16:creationId xmlns:a16="http://schemas.microsoft.com/office/drawing/2014/main" id="{C92132F2-CECE-4E51-AC52-70F166D453B5}"/>
              </a:ext>
            </a:extLst>
          </p:cNvPr>
          <p:cNvSpPr>
            <a:spLocks noGrp="1"/>
          </p:cNvSpPr>
          <p:nvPr>
            <p:ph idx="1"/>
          </p:nvPr>
        </p:nvSpPr>
        <p:spPr>
          <a:xfrm>
            <a:off x="755576" y="1844824"/>
            <a:ext cx="7543800" cy="3886200"/>
          </a:xfrm>
        </p:spPr>
        <p:txBody>
          <a:bodyPr/>
          <a:lstStyle/>
          <a:p>
            <a:r>
              <a:rPr lang="en-GB" dirty="0"/>
              <a:t>Remember back to Week 4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7FA0D78F-8414-4473-9C9B-E1AE43FE6441}"/>
              </a:ext>
            </a:extLst>
          </p:cNvPr>
          <p:cNvPicPr>
            <a:picLocks noChangeAspect="1"/>
          </p:cNvPicPr>
          <p:nvPr/>
        </p:nvPicPr>
        <p:blipFill>
          <a:blip r:embed="rId2"/>
          <a:stretch>
            <a:fillRect/>
          </a:stretch>
        </p:blipFill>
        <p:spPr>
          <a:xfrm>
            <a:off x="844624" y="2492896"/>
            <a:ext cx="4867275" cy="3371850"/>
          </a:xfrm>
          <a:prstGeom prst="rect">
            <a:avLst/>
          </a:prstGeom>
        </p:spPr>
      </p:pic>
      <p:sp>
        <p:nvSpPr>
          <p:cNvPr id="5" name="TextBox 4">
            <a:extLst>
              <a:ext uri="{FF2B5EF4-FFF2-40B4-BE49-F238E27FC236}">
                <a16:creationId xmlns:a16="http://schemas.microsoft.com/office/drawing/2014/main" id="{B0182FC1-4EB2-4EF3-B166-125EEFB5B6A0}"/>
              </a:ext>
            </a:extLst>
          </p:cNvPr>
          <p:cNvSpPr txBox="1"/>
          <p:nvPr/>
        </p:nvSpPr>
        <p:spPr>
          <a:xfrm>
            <a:off x="4211960" y="3645024"/>
            <a:ext cx="4805290" cy="1077218"/>
          </a:xfrm>
          <a:prstGeom prst="rect">
            <a:avLst/>
          </a:prstGeom>
          <a:noFill/>
        </p:spPr>
        <p:txBody>
          <a:bodyPr wrap="none" rtlCol="0">
            <a:spAutoFit/>
          </a:bodyPr>
          <a:lstStyle/>
          <a:p>
            <a:pPr marL="285750" indent="-285750">
              <a:buFont typeface="Arial" panose="020B0604020202020204" pitchFamily="34" charset="0"/>
              <a:buChar char="•"/>
            </a:pPr>
            <a:r>
              <a:rPr lang="en-GB" sz="1600" b="1" dirty="0">
                <a:solidFill>
                  <a:srgbClr val="C00000"/>
                </a:solidFill>
              </a:rPr>
              <a:t>Could use the same approach …</a:t>
            </a:r>
          </a:p>
          <a:p>
            <a:pPr marL="285750" indent="-285750">
              <a:buFont typeface="Arial" panose="020B0604020202020204" pitchFamily="34" charset="0"/>
              <a:buChar char="•"/>
            </a:pPr>
            <a:r>
              <a:rPr lang="en-GB" sz="1600" b="1" dirty="0">
                <a:solidFill>
                  <a:srgbClr val="C00000"/>
                </a:solidFill>
              </a:rPr>
              <a:t>So when we read our crime data</a:t>
            </a:r>
          </a:p>
          <a:p>
            <a:pPr marL="285750" indent="-285750">
              <a:buFont typeface="Arial" panose="020B0604020202020204" pitchFamily="34" charset="0"/>
              <a:buChar char="•"/>
            </a:pPr>
            <a:r>
              <a:rPr lang="en-GB" sz="1600" b="1" dirty="0">
                <a:solidFill>
                  <a:srgbClr val="C00000"/>
                </a:solidFill>
              </a:rPr>
              <a:t>Set up a separate list of Unique Crime Types</a:t>
            </a:r>
          </a:p>
          <a:p>
            <a:pPr marL="285750" indent="-285750">
              <a:buFont typeface="Arial" panose="020B0604020202020204" pitchFamily="34" charset="0"/>
              <a:buChar char="•"/>
            </a:pPr>
            <a:r>
              <a:rPr lang="en-GB" sz="1600" b="1" dirty="0">
                <a:solidFill>
                  <a:srgbClr val="C00000"/>
                </a:solidFill>
              </a:rPr>
              <a:t>Only Append if Doesn’t Already Exist</a:t>
            </a:r>
          </a:p>
        </p:txBody>
      </p:sp>
      <p:sp>
        <p:nvSpPr>
          <p:cNvPr id="7" name="Rectangle 6">
            <a:extLst>
              <a:ext uri="{FF2B5EF4-FFF2-40B4-BE49-F238E27FC236}">
                <a16:creationId xmlns:a16="http://schemas.microsoft.com/office/drawing/2014/main" id="{1D44CEEE-F745-4F56-A8AE-535F3F39B2CB}"/>
              </a:ext>
            </a:extLst>
          </p:cNvPr>
          <p:cNvSpPr/>
          <p:nvPr/>
        </p:nvSpPr>
        <p:spPr>
          <a:xfrm>
            <a:off x="5292080" y="5312085"/>
            <a:ext cx="3570209"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OK, but …</a:t>
            </a:r>
          </a:p>
        </p:txBody>
      </p:sp>
    </p:spTree>
    <p:extLst>
      <p:ext uri="{BB962C8B-B14F-4D97-AF65-F5344CB8AC3E}">
        <p14:creationId xmlns:p14="http://schemas.microsoft.com/office/powerpoint/2010/main" val="216307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5B692-4FB8-4632-8C5F-419D6AA82C2A}"/>
              </a:ext>
            </a:extLst>
          </p:cNvPr>
          <p:cNvSpPr>
            <a:spLocks noGrp="1"/>
          </p:cNvSpPr>
          <p:nvPr>
            <p:ph type="title"/>
          </p:nvPr>
        </p:nvSpPr>
        <p:spPr>
          <a:xfrm>
            <a:off x="755576" y="476672"/>
            <a:ext cx="7704856" cy="1080120"/>
          </a:xfrm>
        </p:spPr>
        <p:txBody>
          <a:bodyPr>
            <a:normAutofit fontScale="90000"/>
          </a:bodyPr>
          <a:lstStyle/>
          <a:p>
            <a:r>
              <a:rPr lang="en-GB" b="1" dirty="0">
                <a:solidFill>
                  <a:srgbClr val="C00000"/>
                </a:solidFill>
              </a:rPr>
              <a:t>There is an easier way …</a:t>
            </a:r>
          </a:p>
        </p:txBody>
      </p:sp>
      <p:sp>
        <p:nvSpPr>
          <p:cNvPr id="3" name="Content Placeholder 2">
            <a:extLst>
              <a:ext uri="{FF2B5EF4-FFF2-40B4-BE49-F238E27FC236}">
                <a16:creationId xmlns:a16="http://schemas.microsoft.com/office/drawing/2014/main" id="{A839F2A8-9C90-4809-943F-74CDBCA3A34C}"/>
              </a:ext>
            </a:extLst>
          </p:cNvPr>
          <p:cNvSpPr>
            <a:spLocks noGrp="1"/>
          </p:cNvSpPr>
          <p:nvPr>
            <p:ph idx="1"/>
          </p:nvPr>
        </p:nvSpPr>
        <p:spPr/>
        <p:txBody>
          <a:bodyPr/>
          <a:lstStyle/>
          <a:p>
            <a:r>
              <a:rPr lang="en-GB" dirty="0"/>
              <a:t>Use a Python Data Type that only allows unique elements (no duplicates) …</a:t>
            </a:r>
          </a:p>
          <a:p>
            <a:r>
              <a:rPr lang="en-GB" dirty="0"/>
              <a:t>E.g. Data Dictionary</a:t>
            </a:r>
          </a:p>
          <a:p>
            <a:r>
              <a:rPr lang="en-GB" dirty="0"/>
              <a:t>E.g. Set (unordered &amp; unique)</a:t>
            </a:r>
          </a:p>
          <a:p>
            <a:endParaRPr lang="en-GB" dirty="0"/>
          </a:p>
          <a:p>
            <a:endParaRPr lang="en-GB" dirty="0"/>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49CF3F59-AC40-42F4-9889-D35E1424D896}"/>
              </a:ext>
            </a:extLst>
          </p:cNvPr>
          <p:cNvPicPr>
            <a:picLocks noChangeAspect="1"/>
          </p:cNvPicPr>
          <p:nvPr/>
        </p:nvPicPr>
        <p:blipFill>
          <a:blip r:embed="rId2"/>
          <a:stretch>
            <a:fillRect/>
          </a:stretch>
        </p:blipFill>
        <p:spPr>
          <a:xfrm>
            <a:off x="232105" y="4005064"/>
            <a:ext cx="8590742" cy="1906406"/>
          </a:xfrm>
          <a:prstGeom prst="rect">
            <a:avLst/>
          </a:prstGeom>
        </p:spPr>
      </p:pic>
    </p:spTree>
    <p:extLst>
      <p:ext uri="{BB962C8B-B14F-4D97-AF65-F5344CB8AC3E}">
        <p14:creationId xmlns:p14="http://schemas.microsoft.com/office/powerpoint/2010/main" val="250259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A84CC-41BC-4EE5-B977-397D585044C4}"/>
              </a:ext>
            </a:extLst>
          </p:cNvPr>
          <p:cNvSpPr>
            <a:spLocks noGrp="1"/>
          </p:cNvSpPr>
          <p:nvPr>
            <p:ph type="title"/>
          </p:nvPr>
        </p:nvSpPr>
        <p:spPr>
          <a:xfrm>
            <a:off x="755576" y="476672"/>
            <a:ext cx="8280920" cy="1008112"/>
          </a:xfrm>
        </p:spPr>
        <p:txBody>
          <a:bodyPr>
            <a:normAutofit/>
          </a:bodyPr>
          <a:lstStyle/>
          <a:p>
            <a:r>
              <a:rPr lang="en-GB" sz="4400" b="1" dirty="0">
                <a:solidFill>
                  <a:srgbClr val="C00000"/>
                </a:solidFill>
              </a:rPr>
              <a:t>Counting Unique Crime Types</a:t>
            </a:r>
          </a:p>
        </p:txBody>
      </p:sp>
      <p:sp>
        <p:nvSpPr>
          <p:cNvPr id="3" name="Content Placeholder 2">
            <a:extLst>
              <a:ext uri="{FF2B5EF4-FFF2-40B4-BE49-F238E27FC236}">
                <a16:creationId xmlns:a16="http://schemas.microsoft.com/office/drawing/2014/main" id="{6694B6C1-2C3C-47CD-B259-821A7CA0AD39}"/>
              </a:ext>
            </a:extLst>
          </p:cNvPr>
          <p:cNvSpPr>
            <a:spLocks noGrp="1"/>
          </p:cNvSpPr>
          <p:nvPr>
            <p:ph idx="1"/>
          </p:nvPr>
        </p:nvSpPr>
        <p:spPr>
          <a:xfrm>
            <a:off x="755576" y="2194628"/>
            <a:ext cx="7543800" cy="3886200"/>
          </a:xfrm>
        </p:spPr>
        <p:txBody>
          <a:bodyPr/>
          <a:lstStyle/>
          <a:p>
            <a:r>
              <a:rPr lang="en-GB" dirty="0"/>
              <a:t>We could set up a count for each and check (in a for loop) to see whether the instance exists and increment the count.</a:t>
            </a:r>
          </a:p>
          <a:p>
            <a:r>
              <a:rPr lang="en-GB" dirty="0"/>
              <a:t>Is there an easier way?</a:t>
            </a:r>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2D006BCC-8650-4972-B2BA-E6ABA879A295}"/>
              </a:ext>
            </a:extLst>
          </p:cNvPr>
          <p:cNvPicPr>
            <a:picLocks noChangeAspect="1"/>
          </p:cNvPicPr>
          <p:nvPr/>
        </p:nvPicPr>
        <p:blipFill>
          <a:blip r:embed="rId2"/>
          <a:stretch>
            <a:fillRect/>
          </a:stretch>
        </p:blipFill>
        <p:spPr>
          <a:xfrm>
            <a:off x="4462028" y="3212976"/>
            <a:ext cx="4268186" cy="1763713"/>
          </a:xfrm>
          <a:prstGeom prst="rect">
            <a:avLst/>
          </a:prstGeom>
        </p:spPr>
      </p:pic>
      <p:pic>
        <p:nvPicPr>
          <p:cNvPr id="5" name="Picture 4">
            <a:extLst>
              <a:ext uri="{FF2B5EF4-FFF2-40B4-BE49-F238E27FC236}">
                <a16:creationId xmlns:a16="http://schemas.microsoft.com/office/drawing/2014/main" id="{A6C83DA1-D0DE-43AE-B03E-9B4C2C87A277}"/>
              </a:ext>
            </a:extLst>
          </p:cNvPr>
          <p:cNvPicPr>
            <a:picLocks noChangeAspect="1"/>
          </p:cNvPicPr>
          <p:nvPr/>
        </p:nvPicPr>
        <p:blipFill>
          <a:blip r:embed="rId3"/>
          <a:stretch>
            <a:fillRect/>
          </a:stretch>
        </p:blipFill>
        <p:spPr>
          <a:xfrm>
            <a:off x="611560" y="5085184"/>
            <a:ext cx="8118654" cy="1008111"/>
          </a:xfrm>
          <a:prstGeom prst="rect">
            <a:avLst/>
          </a:prstGeom>
        </p:spPr>
      </p:pic>
    </p:spTree>
    <p:extLst>
      <p:ext uri="{BB962C8B-B14F-4D97-AF65-F5344CB8AC3E}">
        <p14:creationId xmlns:p14="http://schemas.microsoft.com/office/powerpoint/2010/main" val="275774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0707E4-0D10-4054-A069-F3B0DC69316E}"/>
              </a:ext>
            </a:extLst>
          </p:cNvPr>
          <p:cNvPicPr>
            <a:picLocks noChangeAspect="1"/>
          </p:cNvPicPr>
          <p:nvPr/>
        </p:nvPicPr>
        <p:blipFill>
          <a:blip r:embed="rId2"/>
          <a:stretch>
            <a:fillRect/>
          </a:stretch>
        </p:blipFill>
        <p:spPr>
          <a:xfrm>
            <a:off x="755575" y="404664"/>
            <a:ext cx="7485353" cy="3816424"/>
          </a:xfrm>
          <a:prstGeom prst="rect">
            <a:avLst/>
          </a:prstGeom>
        </p:spPr>
      </p:pic>
      <p:pic>
        <p:nvPicPr>
          <p:cNvPr id="4" name="Picture 3">
            <a:extLst>
              <a:ext uri="{FF2B5EF4-FFF2-40B4-BE49-F238E27FC236}">
                <a16:creationId xmlns:a16="http://schemas.microsoft.com/office/drawing/2014/main" id="{1CCBBEFC-D0AA-4C14-BD6B-CC90A86E3B69}"/>
              </a:ext>
            </a:extLst>
          </p:cNvPr>
          <p:cNvPicPr>
            <a:picLocks noChangeAspect="1"/>
          </p:cNvPicPr>
          <p:nvPr/>
        </p:nvPicPr>
        <p:blipFill>
          <a:blip r:embed="rId3"/>
          <a:stretch>
            <a:fillRect/>
          </a:stretch>
        </p:blipFill>
        <p:spPr>
          <a:xfrm>
            <a:off x="755575" y="476250"/>
            <a:ext cx="7416825" cy="5705250"/>
          </a:xfrm>
          <a:prstGeom prst="rect">
            <a:avLst/>
          </a:prstGeom>
        </p:spPr>
      </p:pic>
    </p:spTree>
    <p:extLst>
      <p:ext uri="{BB962C8B-B14F-4D97-AF65-F5344CB8AC3E}">
        <p14:creationId xmlns:p14="http://schemas.microsoft.com/office/powerpoint/2010/main" val="364880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3A5DD5-C7A3-4D75-BCF4-09818F294A8A}"/>
              </a:ext>
            </a:extLst>
          </p:cNvPr>
          <p:cNvSpPr txBox="1"/>
          <p:nvPr/>
        </p:nvSpPr>
        <p:spPr>
          <a:xfrm>
            <a:off x="539552" y="4941168"/>
            <a:ext cx="3036088" cy="646331"/>
          </a:xfrm>
          <a:prstGeom prst="rect">
            <a:avLst/>
          </a:prstGeom>
          <a:noFill/>
        </p:spPr>
        <p:txBody>
          <a:bodyPr wrap="none" rtlCol="0">
            <a:spAutoFit/>
          </a:bodyPr>
          <a:lstStyle/>
          <a:p>
            <a:r>
              <a:rPr lang="en-GB" dirty="0"/>
              <a:t>Visualise the Month’s Data?</a:t>
            </a:r>
          </a:p>
          <a:p>
            <a:r>
              <a:rPr lang="en-GB" dirty="0"/>
              <a:t>e.g. As a Pie Chart …</a:t>
            </a:r>
          </a:p>
        </p:txBody>
      </p:sp>
      <p:pic>
        <p:nvPicPr>
          <p:cNvPr id="4" name="Picture 3">
            <a:extLst>
              <a:ext uri="{FF2B5EF4-FFF2-40B4-BE49-F238E27FC236}">
                <a16:creationId xmlns:a16="http://schemas.microsoft.com/office/drawing/2014/main" id="{83E13FAB-DD9E-42E5-8BA8-364771C7A34A}"/>
              </a:ext>
            </a:extLst>
          </p:cNvPr>
          <p:cNvPicPr/>
          <p:nvPr/>
        </p:nvPicPr>
        <p:blipFill>
          <a:blip r:embed="rId2"/>
          <a:stretch>
            <a:fillRect/>
          </a:stretch>
        </p:blipFill>
        <p:spPr>
          <a:xfrm>
            <a:off x="251520" y="523875"/>
            <a:ext cx="8568952" cy="4201269"/>
          </a:xfrm>
          <a:prstGeom prst="rect">
            <a:avLst/>
          </a:prstGeom>
        </p:spPr>
      </p:pic>
    </p:spTree>
    <p:extLst>
      <p:ext uri="{BB962C8B-B14F-4D97-AF65-F5344CB8AC3E}">
        <p14:creationId xmlns:p14="http://schemas.microsoft.com/office/powerpoint/2010/main" val="1837704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ADDFC-E25A-4418-A8F5-1E03E00F14D0}"/>
              </a:ext>
            </a:extLst>
          </p:cNvPr>
          <p:cNvPicPr>
            <a:picLocks noChangeAspect="1"/>
          </p:cNvPicPr>
          <p:nvPr/>
        </p:nvPicPr>
        <p:blipFill>
          <a:blip r:embed="rId2"/>
          <a:stretch>
            <a:fillRect/>
          </a:stretch>
        </p:blipFill>
        <p:spPr>
          <a:xfrm>
            <a:off x="0" y="394385"/>
            <a:ext cx="9144000" cy="6069230"/>
          </a:xfrm>
          <a:prstGeom prst="rect">
            <a:avLst/>
          </a:prstGeom>
        </p:spPr>
      </p:pic>
      <p:sp>
        <p:nvSpPr>
          <p:cNvPr id="3" name="Rectangle 2">
            <a:extLst>
              <a:ext uri="{FF2B5EF4-FFF2-40B4-BE49-F238E27FC236}">
                <a16:creationId xmlns:a16="http://schemas.microsoft.com/office/drawing/2014/main" id="{EC4639AC-01BD-4CF5-821F-F549AC4DEEF2}"/>
              </a:ext>
            </a:extLst>
          </p:cNvPr>
          <p:cNvSpPr/>
          <p:nvPr/>
        </p:nvSpPr>
        <p:spPr>
          <a:xfrm>
            <a:off x="52250" y="3789040"/>
            <a:ext cx="9056254" cy="23762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658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53394-92E9-4C26-8135-1AB1C8A75146}"/>
              </a:ext>
            </a:extLst>
          </p:cNvPr>
          <p:cNvPicPr>
            <a:picLocks noChangeAspect="1"/>
          </p:cNvPicPr>
          <p:nvPr/>
        </p:nvPicPr>
        <p:blipFill>
          <a:blip r:embed="rId2"/>
          <a:stretch>
            <a:fillRect/>
          </a:stretch>
        </p:blipFill>
        <p:spPr>
          <a:xfrm>
            <a:off x="0" y="1011575"/>
            <a:ext cx="9144000" cy="4834850"/>
          </a:xfrm>
          <a:prstGeom prst="rect">
            <a:avLst/>
          </a:prstGeom>
        </p:spPr>
      </p:pic>
    </p:spTree>
    <p:extLst>
      <p:ext uri="{BB962C8B-B14F-4D97-AF65-F5344CB8AC3E}">
        <p14:creationId xmlns:p14="http://schemas.microsoft.com/office/powerpoint/2010/main" val="98594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47AC2-5562-4BBB-9D86-49A555ABE934}"/>
              </a:ext>
            </a:extLst>
          </p:cNvPr>
          <p:cNvSpPr>
            <a:spLocks noGrp="1"/>
          </p:cNvSpPr>
          <p:nvPr>
            <p:ph type="title"/>
          </p:nvPr>
        </p:nvSpPr>
        <p:spPr>
          <a:xfrm>
            <a:off x="755576" y="476672"/>
            <a:ext cx="6781800" cy="1296144"/>
          </a:xfrm>
        </p:spPr>
        <p:txBody>
          <a:bodyPr>
            <a:normAutofit fontScale="90000"/>
          </a:bodyPr>
          <a:lstStyle/>
          <a:p>
            <a:r>
              <a:rPr lang="en-GB" b="1" dirty="0">
                <a:solidFill>
                  <a:srgbClr val="C00000"/>
                </a:solidFill>
              </a:rPr>
              <a:t>Taking this further …</a:t>
            </a:r>
          </a:p>
        </p:txBody>
      </p:sp>
      <p:sp>
        <p:nvSpPr>
          <p:cNvPr id="3" name="Content Placeholder 2">
            <a:extLst>
              <a:ext uri="{FF2B5EF4-FFF2-40B4-BE49-F238E27FC236}">
                <a16:creationId xmlns:a16="http://schemas.microsoft.com/office/drawing/2014/main" id="{1C87BBDD-D5D5-4BF3-A075-5AB817F4A4E6}"/>
              </a:ext>
            </a:extLst>
          </p:cNvPr>
          <p:cNvSpPr>
            <a:spLocks noGrp="1"/>
          </p:cNvSpPr>
          <p:nvPr>
            <p:ph idx="1"/>
          </p:nvPr>
        </p:nvSpPr>
        <p:spPr/>
        <p:txBody>
          <a:bodyPr/>
          <a:lstStyle/>
          <a:p>
            <a:r>
              <a:rPr lang="en-GB" dirty="0"/>
              <a:t>Can we read the Crime Data in a separate function</a:t>
            </a:r>
          </a:p>
          <a:p>
            <a:pPr lvl="1"/>
            <a:r>
              <a:rPr lang="en-GB" dirty="0"/>
              <a:t>Pass a filename / Return a List of Crimes</a:t>
            </a:r>
          </a:p>
          <a:p>
            <a:pPr lvl="1"/>
            <a:r>
              <a:rPr lang="en-GB" dirty="0"/>
              <a:t>Pass it a filename of filenames (36 months data)</a:t>
            </a:r>
          </a:p>
          <a:p>
            <a:pPr lvl="1"/>
            <a:r>
              <a:rPr lang="en-GB" dirty="0"/>
              <a:t>Pass 2 filenames (SWP &amp; Met Police)</a:t>
            </a:r>
          </a:p>
          <a:p>
            <a:pPr lvl="1"/>
            <a:r>
              <a:rPr lang="en-GB" dirty="0"/>
              <a:t>Generate a different range of graphs</a:t>
            </a:r>
          </a:p>
          <a:p>
            <a:pPr lvl="1"/>
            <a:r>
              <a:rPr lang="en-GB" dirty="0"/>
              <a:t>E.g. a line chart of 36 months (burglary data)</a:t>
            </a:r>
          </a:p>
          <a:p>
            <a:pPr lvl="1"/>
            <a:r>
              <a:rPr lang="en-GB" dirty="0"/>
              <a:t>E.g. 2 Pie Charts of SWP vs. Met Police</a:t>
            </a:r>
          </a:p>
          <a:p>
            <a:pPr lvl="1"/>
            <a:r>
              <a:rPr lang="en-GB" dirty="0"/>
              <a:t>Etc.</a:t>
            </a:r>
          </a:p>
        </p:txBody>
      </p:sp>
    </p:spTree>
    <p:extLst>
      <p:ext uri="{BB962C8B-B14F-4D97-AF65-F5344CB8AC3E}">
        <p14:creationId xmlns:p14="http://schemas.microsoft.com/office/powerpoint/2010/main" val="1386087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84ADE1-E79F-4BDF-B9A2-96D485F31754}"/>
              </a:ext>
            </a:extLst>
          </p:cNvPr>
          <p:cNvPicPr>
            <a:picLocks noChangeAspect="1"/>
          </p:cNvPicPr>
          <p:nvPr/>
        </p:nvPicPr>
        <p:blipFill>
          <a:blip r:embed="rId2"/>
          <a:stretch>
            <a:fillRect/>
          </a:stretch>
        </p:blipFill>
        <p:spPr>
          <a:xfrm>
            <a:off x="0" y="609098"/>
            <a:ext cx="9144000" cy="5639803"/>
          </a:xfrm>
          <a:prstGeom prst="rect">
            <a:avLst/>
          </a:prstGeom>
        </p:spPr>
      </p:pic>
    </p:spTree>
    <p:extLst>
      <p:ext uri="{BB962C8B-B14F-4D97-AF65-F5344CB8AC3E}">
        <p14:creationId xmlns:p14="http://schemas.microsoft.com/office/powerpoint/2010/main" val="4021181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3A23FC-699E-4DC5-986B-DFCE9B84EA89}"/>
              </a:ext>
            </a:extLst>
          </p:cNvPr>
          <p:cNvPicPr>
            <a:picLocks noChangeAspect="1"/>
          </p:cNvPicPr>
          <p:nvPr/>
        </p:nvPicPr>
        <p:blipFill>
          <a:blip r:embed="rId2"/>
          <a:stretch>
            <a:fillRect/>
          </a:stretch>
        </p:blipFill>
        <p:spPr>
          <a:xfrm>
            <a:off x="0" y="925998"/>
            <a:ext cx="9144000" cy="5006003"/>
          </a:xfrm>
          <a:prstGeom prst="rect">
            <a:avLst/>
          </a:prstGeom>
        </p:spPr>
      </p:pic>
    </p:spTree>
    <p:extLst>
      <p:ext uri="{BB962C8B-B14F-4D97-AF65-F5344CB8AC3E}">
        <p14:creationId xmlns:p14="http://schemas.microsoft.com/office/powerpoint/2010/main" val="3154439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0D6E25-8AB8-4D45-9671-723A7D26D075}"/>
              </a:ext>
            </a:extLst>
          </p:cNvPr>
          <p:cNvSpPr/>
          <p:nvPr/>
        </p:nvSpPr>
        <p:spPr>
          <a:xfrm>
            <a:off x="722738" y="2996952"/>
            <a:ext cx="7377653" cy="14401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E27E738-7851-47D9-A635-329881FCDFD2}"/>
              </a:ext>
            </a:extLst>
          </p:cNvPr>
          <p:cNvSpPr>
            <a:spLocks noGrp="1"/>
          </p:cNvSpPr>
          <p:nvPr>
            <p:ph type="title"/>
          </p:nvPr>
        </p:nvSpPr>
        <p:spPr/>
        <p:txBody>
          <a:bodyPr/>
          <a:lstStyle/>
          <a:p>
            <a:r>
              <a:rPr lang="en-GB" b="1" dirty="0">
                <a:solidFill>
                  <a:srgbClr val="C00000"/>
                </a:solidFill>
              </a:rPr>
              <a:t>This Week …</a:t>
            </a:r>
          </a:p>
        </p:txBody>
      </p:sp>
      <p:sp>
        <p:nvSpPr>
          <p:cNvPr id="3" name="Content Placeholder 2">
            <a:extLst>
              <a:ext uri="{FF2B5EF4-FFF2-40B4-BE49-F238E27FC236}">
                <a16:creationId xmlns:a16="http://schemas.microsoft.com/office/drawing/2014/main" id="{340D3CC2-FFB1-43A5-8099-EFC486FEE5F1}"/>
              </a:ext>
            </a:extLst>
          </p:cNvPr>
          <p:cNvSpPr>
            <a:spLocks noGrp="1"/>
          </p:cNvSpPr>
          <p:nvPr>
            <p:ph idx="1"/>
          </p:nvPr>
        </p:nvSpPr>
        <p:spPr/>
        <p:txBody>
          <a:bodyPr/>
          <a:lstStyle/>
          <a:p>
            <a:r>
              <a:rPr lang="en-GB" dirty="0"/>
              <a:t>Part 1: COURSEWORK</a:t>
            </a:r>
          </a:p>
          <a:p>
            <a:pPr lvl="1"/>
            <a:r>
              <a:rPr lang="en-GB" dirty="0"/>
              <a:t>Preliminary Work: File Handling / Reading / Plotting</a:t>
            </a:r>
          </a:p>
          <a:p>
            <a:pPr lvl="1"/>
            <a:endParaRPr lang="en-GB" dirty="0"/>
          </a:p>
          <a:p>
            <a:r>
              <a:rPr lang="en-GB" dirty="0"/>
              <a:t>Part 2: Other Python Libraries / Exception Handling</a:t>
            </a:r>
          </a:p>
        </p:txBody>
      </p:sp>
    </p:spTree>
    <p:extLst>
      <p:ext uri="{BB962C8B-B14F-4D97-AF65-F5344CB8AC3E}">
        <p14:creationId xmlns:p14="http://schemas.microsoft.com/office/powerpoint/2010/main" val="405210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1EC2A-2128-48FF-BAE6-E74A39FDFF48}"/>
              </a:ext>
            </a:extLst>
          </p:cNvPr>
          <p:cNvPicPr>
            <a:picLocks noChangeAspect="1"/>
          </p:cNvPicPr>
          <p:nvPr/>
        </p:nvPicPr>
        <p:blipFill>
          <a:blip r:embed="rId2"/>
          <a:stretch>
            <a:fillRect/>
          </a:stretch>
        </p:blipFill>
        <p:spPr>
          <a:xfrm>
            <a:off x="1073355" y="0"/>
            <a:ext cx="6997290" cy="6858000"/>
          </a:xfrm>
          <a:prstGeom prst="rect">
            <a:avLst/>
          </a:prstGeom>
        </p:spPr>
      </p:pic>
    </p:spTree>
    <p:extLst>
      <p:ext uri="{BB962C8B-B14F-4D97-AF65-F5344CB8AC3E}">
        <p14:creationId xmlns:p14="http://schemas.microsoft.com/office/powerpoint/2010/main" val="2266205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F756-579B-4BE6-9131-BF55863C08C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8522C3C-6207-4939-9277-F767967AD53C}"/>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C1501A56-DB67-46FB-A07F-FD68DF23DA80}"/>
              </a:ext>
            </a:extLst>
          </p:cNvPr>
          <p:cNvPicPr/>
          <p:nvPr/>
        </p:nvPicPr>
        <p:blipFill rotWithShape="1">
          <a:blip r:embed="rId2">
            <a:extLst>
              <a:ext uri="{28A0092B-C50C-407E-A947-70E740481C1C}">
                <a14:useLocalDpi xmlns:a14="http://schemas.microsoft.com/office/drawing/2010/main" val="0"/>
              </a:ext>
            </a:extLst>
          </a:blip>
          <a:srcRect l="3324" t="5318" r="46709" b="37168"/>
          <a:stretch/>
        </p:blipFill>
        <p:spPr bwMode="auto">
          <a:xfrm>
            <a:off x="683568" y="476672"/>
            <a:ext cx="7920880" cy="55983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5613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4A59D6-1146-43CE-AADB-0822A20F5154}"/>
              </a:ext>
            </a:extLst>
          </p:cNvPr>
          <p:cNvPicPr>
            <a:picLocks noChangeAspect="1"/>
          </p:cNvPicPr>
          <p:nvPr/>
        </p:nvPicPr>
        <p:blipFill>
          <a:blip r:embed="rId2"/>
          <a:stretch>
            <a:fillRect/>
          </a:stretch>
        </p:blipFill>
        <p:spPr>
          <a:xfrm>
            <a:off x="0" y="936198"/>
            <a:ext cx="9144000" cy="4985604"/>
          </a:xfrm>
          <a:prstGeom prst="rect">
            <a:avLst/>
          </a:prstGeom>
        </p:spPr>
      </p:pic>
    </p:spTree>
    <p:extLst>
      <p:ext uri="{BB962C8B-B14F-4D97-AF65-F5344CB8AC3E}">
        <p14:creationId xmlns:p14="http://schemas.microsoft.com/office/powerpoint/2010/main" val="4214037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E8AE68-947F-4A56-BAC8-D40F8185A6AA}"/>
              </a:ext>
            </a:extLst>
          </p:cNvPr>
          <p:cNvPicPr>
            <a:picLocks noChangeAspect="1"/>
          </p:cNvPicPr>
          <p:nvPr/>
        </p:nvPicPr>
        <p:blipFill>
          <a:blip r:embed="rId2"/>
          <a:stretch>
            <a:fillRect/>
          </a:stretch>
        </p:blipFill>
        <p:spPr>
          <a:xfrm>
            <a:off x="0" y="1418670"/>
            <a:ext cx="9144000" cy="4020660"/>
          </a:xfrm>
          <a:prstGeom prst="rect">
            <a:avLst/>
          </a:prstGeom>
        </p:spPr>
      </p:pic>
    </p:spTree>
    <p:extLst>
      <p:ext uri="{BB962C8B-B14F-4D97-AF65-F5344CB8AC3E}">
        <p14:creationId xmlns:p14="http://schemas.microsoft.com/office/powerpoint/2010/main" val="2092410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BE3A9C-1A38-43D3-AF3B-CBE95328E3C4}"/>
              </a:ext>
            </a:extLst>
          </p:cNvPr>
          <p:cNvPicPr>
            <a:picLocks noChangeAspect="1"/>
          </p:cNvPicPr>
          <p:nvPr/>
        </p:nvPicPr>
        <p:blipFill>
          <a:blip r:embed="rId2"/>
          <a:stretch>
            <a:fillRect/>
          </a:stretch>
        </p:blipFill>
        <p:spPr>
          <a:xfrm>
            <a:off x="0" y="725491"/>
            <a:ext cx="9144000" cy="5407017"/>
          </a:xfrm>
          <a:prstGeom prst="rect">
            <a:avLst/>
          </a:prstGeom>
        </p:spPr>
      </p:pic>
    </p:spTree>
    <p:extLst>
      <p:ext uri="{BB962C8B-B14F-4D97-AF65-F5344CB8AC3E}">
        <p14:creationId xmlns:p14="http://schemas.microsoft.com/office/powerpoint/2010/main" val="1934005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475DE4-62FA-4DC9-BA12-5272906921E5}"/>
              </a:ext>
            </a:extLst>
          </p:cNvPr>
          <p:cNvPicPr>
            <a:picLocks noChangeAspect="1"/>
          </p:cNvPicPr>
          <p:nvPr/>
        </p:nvPicPr>
        <p:blipFill>
          <a:blip r:embed="rId2"/>
          <a:stretch>
            <a:fillRect/>
          </a:stretch>
        </p:blipFill>
        <p:spPr>
          <a:xfrm>
            <a:off x="1046160" y="0"/>
            <a:ext cx="7051679" cy="6858000"/>
          </a:xfrm>
          <a:prstGeom prst="rect">
            <a:avLst/>
          </a:prstGeom>
        </p:spPr>
      </p:pic>
    </p:spTree>
    <p:extLst>
      <p:ext uri="{BB962C8B-B14F-4D97-AF65-F5344CB8AC3E}">
        <p14:creationId xmlns:p14="http://schemas.microsoft.com/office/powerpoint/2010/main" val="382243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FCD036-98A4-405A-AA06-78F491656CE1}"/>
              </a:ext>
            </a:extLst>
          </p:cNvPr>
          <p:cNvPicPr>
            <a:picLocks noChangeAspect="1"/>
          </p:cNvPicPr>
          <p:nvPr/>
        </p:nvPicPr>
        <p:blipFill>
          <a:blip r:embed="rId2"/>
          <a:stretch>
            <a:fillRect/>
          </a:stretch>
        </p:blipFill>
        <p:spPr>
          <a:xfrm>
            <a:off x="110123" y="1268760"/>
            <a:ext cx="8775025" cy="4248472"/>
          </a:xfrm>
          <a:prstGeom prst="rect">
            <a:avLst/>
          </a:prstGeom>
        </p:spPr>
      </p:pic>
    </p:spTree>
    <p:extLst>
      <p:ext uri="{BB962C8B-B14F-4D97-AF65-F5344CB8AC3E}">
        <p14:creationId xmlns:p14="http://schemas.microsoft.com/office/powerpoint/2010/main" val="828881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699668-1173-4E8E-83F4-36878CC07990}"/>
              </a:ext>
            </a:extLst>
          </p:cNvPr>
          <p:cNvPicPr>
            <a:picLocks noChangeAspect="1"/>
          </p:cNvPicPr>
          <p:nvPr/>
        </p:nvPicPr>
        <p:blipFill>
          <a:blip r:embed="rId2"/>
          <a:stretch>
            <a:fillRect/>
          </a:stretch>
        </p:blipFill>
        <p:spPr>
          <a:xfrm>
            <a:off x="0" y="915889"/>
            <a:ext cx="9144000" cy="5026221"/>
          </a:xfrm>
          <a:prstGeom prst="rect">
            <a:avLst/>
          </a:prstGeom>
        </p:spPr>
      </p:pic>
    </p:spTree>
    <p:extLst>
      <p:ext uri="{BB962C8B-B14F-4D97-AF65-F5344CB8AC3E}">
        <p14:creationId xmlns:p14="http://schemas.microsoft.com/office/powerpoint/2010/main" val="3952639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36745-B3CD-4EC7-BDF4-985B8DB7780E}"/>
              </a:ext>
            </a:extLst>
          </p:cNvPr>
          <p:cNvSpPr>
            <a:spLocks noGrp="1"/>
          </p:cNvSpPr>
          <p:nvPr>
            <p:ph type="title"/>
          </p:nvPr>
        </p:nvSpPr>
        <p:spPr>
          <a:xfrm>
            <a:off x="755576" y="476672"/>
            <a:ext cx="6781800" cy="1080120"/>
          </a:xfrm>
        </p:spPr>
        <p:txBody>
          <a:bodyPr/>
          <a:lstStyle/>
          <a:p>
            <a:r>
              <a:rPr lang="en-GB" b="1" dirty="0">
                <a:solidFill>
                  <a:srgbClr val="C00000"/>
                </a:solidFill>
              </a:rPr>
              <a:t>… over to you</a:t>
            </a:r>
          </a:p>
        </p:txBody>
      </p:sp>
      <p:sp>
        <p:nvSpPr>
          <p:cNvPr id="3" name="Content Placeholder 2">
            <a:extLst>
              <a:ext uri="{FF2B5EF4-FFF2-40B4-BE49-F238E27FC236}">
                <a16:creationId xmlns:a16="http://schemas.microsoft.com/office/drawing/2014/main" id="{2359F745-077F-4FB1-B862-088A7D7108F0}"/>
              </a:ext>
            </a:extLst>
          </p:cNvPr>
          <p:cNvSpPr>
            <a:spLocks noGrp="1"/>
          </p:cNvSpPr>
          <p:nvPr>
            <p:ph idx="1"/>
          </p:nvPr>
        </p:nvSpPr>
        <p:spPr>
          <a:xfrm>
            <a:off x="737211" y="1536366"/>
            <a:ext cx="7543800" cy="3886200"/>
          </a:xfrm>
        </p:spPr>
        <p:txBody>
          <a:bodyPr/>
          <a:lstStyle/>
          <a:p>
            <a:pPr marL="457200" indent="-457200">
              <a:buFont typeface="+mj-lt"/>
              <a:buAutoNum type="arabicPeriod"/>
            </a:pPr>
            <a:r>
              <a:rPr lang="en-GB" dirty="0"/>
              <a:t>Get to Know and Explore your data</a:t>
            </a:r>
          </a:p>
          <a:p>
            <a:pPr lvl="1"/>
            <a:r>
              <a:rPr lang="en-GB" dirty="0"/>
              <a:t>Understand what is possible</a:t>
            </a:r>
          </a:p>
          <a:p>
            <a:pPr marL="777240" lvl="1" indent="-457200">
              <a:buFont typeface="+mj-lt"/>
              <a:buAutoNum type="arabicPeriod"/>
            </a:pPr>
            <a:endParaRPr lang="en-GB" dirty="0"/>
          </a:p>
          <a:p>
            <a:pPr marL="457200" indent="-457200">
              <a:buFont typeface="+mj-lt"/>
              <a:buAutoNum type="arabicPeriod"/>
            </a:pPr>
            <a:r>
              <a:rPr lang="en-GB" dirty="0"/>
              <a:t>Tell me something about your data</a:t>
            </a:r>
          </a:p>
          <a:p>
            <a:pPr lvl="1"/>
            <a:r>
              <a:rPr lang="en-GB" dirty="0"/>
              <a:t>Identify the information or hidden trends in your data</a:t>
            </a:r>
          </a:p>
          <a:p>
            <a:pPr lvl="1"/>
            <a:endParaRPr lang="en-GB" dirty="0"/>
          </a:p>
          <a:p>
            <a:pPr marL="457200" indent="-457200">
              <a:buFont typeface="+mj-lt"/>
              <a:buAutoNum type="arabicPeriod"/>
            </a:pPr>
            <a:r>
              <a:rPr lang="en-GB" dirty="0"/>
              <a:t>Your code doesn’t have to be perfect</a:t>
            </a:r>
          </a:p>
          <a:p>
            <a:pPr lvl="1"/>
            <a:r>
              <a:rPr lang="en-GB" dirty="0"/>
              <a:t>More than one way to …</a:t>
            </a:r>
          </a:p>
        </p:txBody>
      </p:sp>
      <p:pic>
        <p:nvPicPr>
          <p:cNvPr id="4" name="Picture 3">
            <a:extLst>
              <a:ext uri="{FF2B5EF4-FFF2-40B4-BE49-F238E27FC236}">
                <a16:creationId xmlns:a16="http://schemas.microsoft.com/office/drawing/2014/main" id="{D93DB57A-36F3-47F5-9AF2-BF1D3983A704}"/>
              </a:ext>
            </a:extLst>
          </p:cNvPr>
          <p:cNvPicPr>
            <a:picLocks noChangeAspect="1"/>
          </p:cNvPicPr>
          <p:nvPr/>
        </p:nvPicPr>
        <p:blipFill>
          <a:blip r:embed="rId2"/>
          <a:stretch>
            <a:fillRect/>
          </a:stretch>
        </p:blipFill>
        <p:spPr>
          <a:xfrm>
            <a:off x="6613451" y="4017629"/>
            <a:ext cx="1847850" cy="2809875"/>
          </a:xfrm>
          <a:prstGeom prst="rect">
            <a:avLst/>
          </a:prstGeom>
        </p:spPr>
      </p:pic>
    </p:spTree>
    <p:extLst>
      <p:ext uri="{BB962C8B-B14F-4D97-AF65-F5344CB8AC3E}">
        <p14:creationId xmlns:p14="http://schemas.microsoft.com/office/powerpoint/2010/main" val="53259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CED3-CD24-4557-AB7D-74B7BDC80449}"/>
              </a:ext>
            </a:extLst>
          </p:cNvPr>
          <p:cNvSpPr>
            <a:spLocks noGrp="1"/>
          </p:cNvSpPr>
          <p:nvPr>
            <p:ph type="title"/>
          </p:nvPr>
        </p:nvSpPr>
        <p:spPr>
          <a:xfrm>
            <a:off x="755576" y="476672"/>
            <a:ext cx="6781800" cy="864096"/>
          </a:xfrm>
        </p:spPr>
        <p:txBody>
          <a:bodyPr>
            <a:normAutofit fontScale="90000"/>
          </a:bodyPr>
          <a:lstStyle/>
          <a:p>
            <a:r>
              <a:rPr lang="en-GB" b="1" dirty="0">
                <a:solidFill>
                  <a:srgbClr val="C00000"/>
                </a:solidFill>
              </a:rPr>
              <a:t>Other Exercise …</a:t>
            </a:r>
          </a:p>
        </p:txBody>
      </p:sp>
      <p:pic>
        <p:nvPicPr>
          <p:cNvPr id="4" name="Picture 3">
            <a:extLst>
              <a:ext uri="{FF2B5EF4-FFF2-40B4-BE49-F238E27FC236}">
                <a16:creationId xmlns:a16="http://schemas.microsoft.com/office/drawing/2014/main" id="{D0E5CA37-20A4-4E06-957F-E65F046DBF59}"/>
              </a:ext>
            </a:extLst>
          </p:cNvPr>
          <p:cNvPicPr>
            <a:picLocks noChangeAspect="1"/>
          </p:cNvPicPr>
          <p:nvPr/>
        </p:nvPicPr>
        <p:blipFill>
          <a:blip r:embed="rId2"/>
          <a:stretch>
            <a:fillRect/>
          </a:stretch>
        </p:blipFill>
        <p:spPr>
          <a:xfrm>
            <a:off x="176212" y="1340768"/>
            <a:ext cx="8791575" cy="2362200"/>
          </a:xfrm>
          <a:prstGeom prst="rect">
            <a:avLst/>
          </a:prstGeom>
        </p:spPr>
      </p:pic>
      <p:sp>
        <p:nvSpPr>
          <p:cNvPr id="6" name="Rectangle 5">
            <a:extLst>
              <a:ext uri="{FF2B5EF4-FFF2-40B4-BE49-F238E27FC236}">
                <a16:creationId xmlns:a16="http://schemas.microsoft.com/office/drawing/2014/main" id="{FA8513FC-C828-4EAF-A367-E1B37BB412EE}"/>
              </a:ext>
            </a:extLst>
          </p:cNvPr>
          <p:cNvSpPr/>
          <p:nvPr/>
        </p:nvSpPr>
        <p:spPr>
          <a:xfrm>
            <a:off x="467544" y="2996952"/>
            <a:ext cx="8424936" cy="648072"/>
          </a:xfrm>
          <a:prstGeom prst="rect">
            <a:avLst/>
          </a:prstGeom>
          <a:solidFill>
            <a:srgbClr val="BE0F3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E0636076-C67F-4AD5-A204-A08AD5494FEA}"/>
              </a:ext>
            </a:extLst>
          </p:cNvPr>
          <p:cNvPicPr>
            <a:picLocks noChangeAspect="1"/>
          </p:cNvPicPr>
          <p:nvPr/>
        </p:nvPicPr>
        <p:blipFill>
          <a:blip r:embed="rId3"/>
          <a:stretch>
            <a:fillRect/>
          </a:stretch>
        </p:blipFill>
        <p:spPr>
          <a:xfrm>
            <a:off x="827584" y="3939133"/>
            <a:ext cx="3162819" cy="2010147"/>
          </a:xfrm>
          <a:prstGeom prst="rect">
            <a:avLst/>
          </a:prstGeom>
        </p:spPr>
      </p:pic>
      <p:sp>
        <p:nvSpPr>
          <p:cNvPr id="8" name="TextBox 7">
            <a:extLst>
              <a:ext uri="{FF2B5EF4-FFF2-40B4-BE49-F238E27FC236}">
                <a16:creationId xmlns:a16="http://schemas.microsoft.com/office/drawing/2014/main" id="{CF41D271-A68E-4A63-8A7A-E737EA39C443}"/>
              </a:ext>
            </a:extLst>
          </p:cNvPr>
          <p:cNvSpPr txBox="1"/>
          <p:nvPr/>
        </p:nvSpPr>
        <p:spPr>
          <a:xfrm>
            <a:off x="4067944" y="3939133"/>
            <a:ext cx="4968552" cy="2585323"/>
          </a:xfrm>
          <a:prstGeom prst="rect">
            <a:avLst/>
          </a:prstGeom>
          <a:noFill/>
        </p:spPr>
        <p:txBody>
          <a:bodyPr wrap="square" rtlCol="0">
            <a:spAutoFit/>
          </a:bodyPr>
          <a:lstStyle/>
          <a:p>
            <a:pPr marL="285750" indent="-285750" algn="l" fontAlgn="base">
              <a:buFont typeface="Arial" panose="020B0604020202020204" pitchFamily="34" charset="0"/>
              <a:buChar char="•"/>
            </a:pPr>
            <a:r>
              <a:rPr lang="en-GB" b="0" i="0" dirty="0">
                <a:solidFill>
                  <a:srgbClr val="000000"/>
                </a:solidFill>
                <a:effectLst/>
                <a:latin typeface="Calibri" panose="020F0502020204030204" pitchFamily="34" charset="0"/>
              </a:rPr>
              <a:t>But Lists Are in Hours!</a:t>
            </a:r>
          </a:p>
          <a:p>
            <a:pPr marL="285750" indent="-285750" algn="l" fontAlgn="base">
              <a:buFont typeface="Arial" panose="020B0604020202020204" pitchFamily="34" charset="0"/>
              <a:buChar char="•"/>
            </a:pPr>
            <a:r>
              <a:rPr lang="en-GB" dirty="0">
                <a:solidFill>
                  <a:srgbClr val="000000"/>
                </a:solidFill>
                <a:latin typeface="Calibri" panose="020F0502020204030204" pitchFamily="34" charset="0"/>
              </a:rPr>
              <a:t>W</a:t>
            </a:r>
            <a:r>
              <a:rPr lang="en-GB" b="0" i="0" dirty="0">
                <a:solidFill>
                  <a:srgbClr val="000000"/>
                </a:solidFill>
                <a:effectLst/>
                <a:latin typeface="Calibri" panose="020F0502020204030204" pitchFamily="34" charset="0"/>
              </a:rPr>
              <a:t>e can use the day to identify which 24 hours we need to sum up the rainfall for, i.e. Day 1 = 0 to 23 (1 to 24); Day 2 = 24 to 47 (25 to 48) etc.</a:t>
            </a:r>
            <a:endParaRPr lang="en-GB" dirty="0">
              <a:solidFill>
                <a:srgbClr val="000000"/>
              </a:solidFill>
              <a:latin typeface="Calibri" panose="020F0502020204030204" pitchFamily="34" charset="0"/>
            </a:endParaRPr>
          </a:p>
          <a:p>
            <a:pPr marL="285750" indent="-285750" algn="l" fontAlgn="base">
              <a:buFont typeface="Arial" panose="020B0604020202020204" pitchFamily="34" charset="0"/>
              <a:buChar char="•"/>
            </a:pPr>
            <a:r>
              <a:rPr lang="en-GB" b="0" i="0" dirty="0">
                <a:solidFill>
                  <a:srgbClr val="000000"/>
                </a:solidFill>
                <a:effectLst/>
                <a:latin typeface="Calibri" panose="020F0502020204030204" pitchFamily="34" charset="0"/>
              </a:rPr>
              <a:t>We can use the day to identify the </a:t>
            </a:r>
            <a:r>
              <a:rPr lang="en-GB" b="0" i="0" dirty="0" err="1">
                <a:solidFill>
                  <a:srgbClr val="000000"/>
                </a:solidFill>
                <a:effectLst/>
                <a:latin typeface="Calibri" panose="020F0502020204030204" pitchFamily="34" charset="0"/>
              </a:rPr>
              <a:t>starthour</a:t>
            </a:r>
            <a:r>
              <a:rPr lang="en-GB" b="0" i="0" dirty="0">
                <a:solidFill>
                  <a:srgbClr val="000000"/>
                </a:solidFill>
                <a:effectLst/>
                <a:latin typeface="Calibri" panose="020F0502020204030204" pitchFamily="34" charset="0"/>
              </a:rPr>
              <a:t> and </a:t>
            </a:r>
            <a:r>
              <a:rPr lang="en-GB" b="0" i="0" dirty="0" err="1">
                <a:solidFill>
                  <a:srgbClr val="000000"/>
                </a:solidFill>
                <a:effectLst/>
                <a:latin typeface="Calibri" panose="020F0502020204030204" pitchFamily="34" charset="0"/>
              </a:rPr>
              <a:t>endhour</a:t>
            </a:r>
            <a:r>
              <a:rPr lang="en-GB" b="0" i="0" dirty="0">
                <a:solidFill>
                  <a:srgbClr val="000000"/>
                </a:solidFill>
                <a:effectLst/>
                <a:latin typeface="Calibri" panose="020F0502020204030204" pitchFamily="34" charset="0"/>
              </a:rPr>
              <a:t> (i1 and i2); put the data for these rainfall list elements into a </a:t>
            </a:r>
            <a:r>
              <a:rPr lang="en-GB" b="0" i="0" dirty="0" err="1">
                <a:solidFill>
                  <a:srgbClr val="000000"/>
                </a:solidFill>
                <a:effectLst/>
                <a:latin typeface="Calibri" panose="020F0502020204030204" pitchFamily="34" charset="0"/>
              </a:rPr>
              <a:t>sublist</a:t>
            </a:r>
            <a:r>
              <a:rPr lang="en-GB" b="0" i="0" dirty="0">
                <a:solidFill>
                  <a:srgbClr val="000000"/>
                </a:solidFill>
                <a:effectLst/>
                <a:latin typeface="Calibri" panose="020F0502020204030204" pitchFamily="34" charset="0"/>
              </a:rPr>
              <a:t> (</a:t>
            </a:r>
            <a:r>
              <a:rPr lang="en-GB" b="0" i="0" dirty="0" err="1">
                <a:solidFill>
                  <a:srgbClr val="000000"/>
                </a:solidFill>
                <a:effectLst/>
                <a:latin typeface="Calibri" panose="020F0502020204030204" pitchFamily="34" charset="0"/>
              </a:rPr>
              <a:t>DRain</a:t>
            </a:r>
            <a:r>
              <a:rPr lang="en-GB" b="0" i="0" dirty="0">
                <a:solidFill>
                  <a:srgbClr val="000000"/>
                </a:solidFill>
                <a:effectLst/>
                <a:latin typeface="Calibri" panose="020F0502020204030204" pitchFamily="34" charset="0"/>
              </a:rPr>
              <a:t>); then sum them up (</a:t>
            </a:r>
            <a:r>
              <a:rPr lang="en-GB" b="0" i="0" dirty="0" err="1">
                <a:solidFill>
                  <a:srgbClr val="000000"/>
                </a:solidFill>
                <a:effectLst/>
                <a:latin typeface="Calibri" panose="020F0502020204030204" pitchFamily="34" charset="0"/>
              </a:rPr>
              <a:t>SumRain</a:t>
            </a:r>
            <a:r>
              <a:rPr lang="en-GB" b="0" i="0" dirty="0">
                <a:solidFill>
                  <a:srgbClr val="000000"/>
                </a:solidFill>
                <a:effectLst/>
                <a:latin typeface="Calibri" panose="020F0502020204030204" pitchFamily="34" charset="0"/>
              </a:rPr>
              <a:t>).</a:t>
            </a:r>
          </a:p>
          <a:p>
            <a:endParaRPr lang="en-GB" dirty="0"/>
          </a:p>
        </p:txBody>
      </p:sp>
    </p:spTree>
    <p:extLst>
      <p:ext uri="{BB962C8B-B14F-4D97-AF65-F5344CB8AC3E}">
        <p14:creationId xmlns:p14="http://schemas.microsoft.com/office/powerpoint/2010/main" val="78907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0BDD-1027-400B-B732-DB2BE469B9A7}"/>
              </a:ext>
            </a:extLst>
          </p:cNvPr>
          <p:cNvSpPr>
            <a:spLocks noGrp="1"/>
          </p:cNvSpPr>
          <p:nvPr>
            <p:ph type="title"/>
          </p:nvPr>
        </p:nvSpPr>
        <p:spPr>
          <a:xfrm>
            <a:off x="755576" y="188640"/>
            <a:ext cx="6781800" cy="1080120"/>
          </a:xfrm>
        </p:spPr>
        <p:txBody>
          <a:bodyPr/>
          <a:lstStyle/>
          <a:p>
            <a:r>
              <a:rPr lang="en-GB" b="1" dirty="0">
                <a:solidFill>
                  <a:srgbClr val="C00000"/>
                </a:solidFill>
              </a:rPr>
              <a:t>Last Time …</a:t>
            </a:r>
          </a:p>
        </p:txBody>
      </p:sp>
      <p:sp>
        <p:nvSpPr>
          <p:cNvPr id="3" name="Content Placeholder 2">
            <a:extLst>
              <a:ext uri="{FF2B5EF4-FFF2-40B4-BE49-F238E27FC236}">
                <a16:creationId xmlns:a16="http://schemas.microsoft.com/office/drawing/2014/main" id="{F59BD9D4-47D6-4D18-974A-6601A3DF2A7C}"/>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C1DEFB2E-3A41-42F1-94DA-DADE59882423}"/>
              </a:ext>
            </a:extLst>
          </p:cNvPr>
          <p:cNvPicPr>
            <a:picLocks noChangeAspect="1"/>
          </p:cNvPicPr>
          <p:nvPr/>
        </p:nvPicPr>
        <p:blipFill>
          <a:blip r:embed="rId2"/>
          <a:stretch>
            <a:fillRect/>
          </a:stretch>
        </p:blipFill>
        <p:spPr>
          <a:xfrm>
            <a:off x="701824" y="1566278"/>
            <a:ext cx="7740352" cy="5291722"/>
          </a:xfrm>
          <a:prstGeom prst="rect">
            <a:avLst/>
          </a:prstGeom>
        </p:spPr>
      </p:pic>
    </p:spTree>
    <p:extLst>
      <p:ext uri="{BB962C8B-B14F-4D97-AF65-F5344CB8AC3E}">
        <p14:creationId xmlns:p14="http://schemas.microsoft.com/office/powerpoint/2010/main" val="13497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66FF44-9F4F-419C-A2E4-7CCDB2681A44}"/>
              </a:ext>
            </a:extLst>
          </p:cNvPr>
          <p:cNvPicPr>
            <a:picLocks noChangeAspect="1"/>
          </p:cNvPicPr>
          <p:nvPr/>
        </p:nvPicPr>
        <p:blipFill>
          <a:blip r:embed="rId2"/>
          <a:stretch>
            <a:fillRect/>
          </a:stretch>
        </p:blipFill>
        <p:spPr>
          <a:xfrm>
            <a:off x="81510" y="0"/>
            <a:ext cx="8954986" cy="6858000"/>
          </a:xfrm>
          <a:prstGeom prst="rect">
            <a:avLst/>
          </a:prstGeom>
        </p:spPr>
      </p:pic>
    </p:spTree>
    <p:extLst>
      <p:ext uri="{BB962C8B-B14F-4D97-AF65-F5344CB8AC3E}">
        <p14:creationId xmlns:p14="http://schemas.microsoft.com/office/powerpoint/2010/main" val="2711615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DC47D7-A011-4B4B-B17E-90E85408C272}"/>
              </a:ext>
            </a:extLst>
          </p:cNvPr>
          <p:cNvPicPr>
            <a:picLocks noChangeAspect="1"/>
          </p:cNvPicPr>
          <p:nvPr/>
        </p:nvPicPr>
        <p:blipFill>
          <a:blip r:embed="rId2"/>
          <a:stretch>
            <a:fillRect/>
          </a:stretch>
        </p:blipFill>
        <p:spPr>
          <a:xfrm>
            <a:off x="0" y="2266244"/>
            <a:ext cx="9144000" cy="2325511"/>
          </a:xfrm>
          <a:prstGeom prst="rect">
            <a:avLst/>
          </a:prstGeom>
        </p:spPr>
      </p:pic>
      <p:pic>
        <p:nvPicPr>
          <p:cNvPr id="3" name="Picture 2">
            <a:extLst>
              <a:ext uri="{FF2B5EF4-FFF2-40B4-BE49-F238E27FC236}">
                <a16:creationId xmlns:a16="http://schemas.microsoft.com/office/drawing/2014/main" id="{6C0DB7B0-9169-4515-BC81-107770043BCD}"/>
              </a:ext>
            </a:extLst>
          </p:cNvPr>
          <p:cNvPicPr>
            <a:picLocks noChangeAspect="1"/>
          </p:cNvPicPr>
          <p:nvPr/>
        </p:nvPicPr>
        <p:blipFill>
          <a:blip r:embed="rId3"/>
          <a:stretch>
            <a:fillRect/>
          </a:stretch>
        </p:blipFill>
        <p:spPr>
          <a:xfrm>
            <a:off x="8140266" y="4653136"/>
            <a:ext cx="1003734" cy="1526296"/>
          </a:xfrm>
          <a:prstGeom prst="rect">
            <a:avLst/>
          </a:prstGeom>
        </p:spPr>
      </p:pic>
      <p:sp>
        <p:nvSpPr>
          <p:cNvPr id="4" name="TextBox 3">
            <a:extLst>
              <a:ext uri="{FF2B5EF4-FFF2-40B4-BE49-F238E27FC236}">
                <a16:creationId xmlns:a16="http://schemas.microsoft.com/office/drawing/2014/main" id="{9B07F2ED-486C-4116-9886-1478B8B4BA64}"/>
              </a:ext>
            </a:extLst>
          </p:cNvPr>
          <p:cNvSpPr txBox="1"/>
          <p:nvPr/>
        </p:nvSpPr>
        <p:spPr>
          <a:xfrm>
            <a:off x="25116" y="1233773"/>
            <a:ext cx="8783960" cy="646331"/>
          </a:xfrm>
          <a:prstGeom prst="rect">
            <a:avLst/>
          </a:prstGeom>
          <a:noFill/>
        </p:spPr>
        <p:txBody>
          <a:bodyPr wrap="square" rtlCol="0">
            <a:spAutoFit/>
          </a:bodyPr>
          <a:lstStyle/>
          <a:p>
            <a:r>
              <a:rPr lang="en-GB" dirty="0"/>
              <a:t>When developing code, it is always good practice to PRINT out your variables (data), so that you can double-check what’s going on and easily identify problems.</a:t>
            </a:r>
          </a:p>
        </p:txBody>
      </p:sp>
    </p:spTree>
    <p:extLst>
      <p:ext uri="{BB962C8B-B14F-4D97-AF65-F5344CB8AC3E}">
        <p14:creationId xmlns:p14="http://schemas.microsoft.com/office/powerpoint/2010/main" val="2030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776864" cy="1224136"/>
          </a:xfrm>
        </p:spPr>
        <p:txBody>
          <a:bodyPr>
            <a:normAutofit/>
          </a:bodyPr>
          <a:lstStyle/>
          <a:p>
            <a:r>
              <a:rPr lang="en-GB" b="1" dirty="0">
                <a:solidFill>
                  <a:srgbClr val="C00000"/>
                </a:solidFill>
              </a:rPr>
              <a:t>Errors and Exceptions</a:t>
            </a:r>
          </a:p>
        </p:txBody>
      </p:sp>
      <p:sp>
        <p:nvSpPr>
          <p:cNvPr id="3" name="Content Placeholder 2"/>
          <p:cNvSpPr>
            <a:spLocks noGrp="1"/>
          </p:cNvSpPr>
          <p:nvPr>
            <p:ph idx="1"/>
          </p:nvPr>
        </p:nvSpPr>
        <p:spPr>
          <a:xfrm>
            <a:off x="755576" y="2132856"/>
            <a:ext cx="7776864" cy="3886200"/>
          </a:xfrm>
        </p:spPr>
        <p:txBody>
          <a:bodyPr>
            <a:normAutofit fontScale="92500" lnSpcReduction="10000"/>
          </a:bodyPr>
          <a:lstStyle/>
          <a:p>
            <a:r>
              <a:rPr lang="en-GB" b="1" dirty="0">
                <a:solidFill>
                  <a:srgbClr val="C00000"/>
                </a:solidFill>
              </a:rPr>
              <a:t>Syntax error </a:t>
            </a:r>
            <a:r>
              <a:rPr lang="en-GB" dirty="0"/>
              <a:t>– to indicate errors in software that cannot be executed</a:t>
            </a:r>
          </a:p>
          <a:p>
            <a:r>
              <a:rPr lang="en-GB" b="1" dirty="0">
                <a:solidFill>
                  <a:srgbClr val="C00000"/>
                </a:solidFill>
              </a:rPr>
              <a:t>Logical error </a:t>
            </a:r>
            <a:r>
              <a:rPr lang="en-GB" dirty="0"/>
              <a:t>– any other errors other than syntax error</a:t>
            </a:r>
          </a:p>
          <a:p>
            <a:r>
              <a:rPr lang="en-GB" b="1" dirty="0">
                <a:solidFill>
                  <a:srgbClr val="C00000"/>
                </a:solidFill>
              </a:rPr>
              <a:t>Usually invalid input</a:t>
            </a:r>
            <a:r>
              <a:rPr lang="en-GB" dirty="0"/>
              <a:t>, expecting something but get something else</a:t>
            </a:r>
          </a:p>
          <a:p>
            <a:pPr marL="0" indent="0">
              <a:buNone/>
            </a:pPr>
            <a:endParaRPr lang="en-GB" dirty="0"/>
          </a:p>
          <a:p>
            <a:r>
              <a:rPr lang="en-GB" dirty="0"/>
              <a:t>Exceptions are basically action(s) taken than the usual flow of the program to fix / avoid an error crashing the program</a:t>
            </a:r>
          </a:p>
          <a:p>
            <a:r>
              <a:rPr lang="en-GB" dirty="0"/>
              <a:t>This helps avoiding crashing the program on trivial errors, from crashing the entire program (or calculation)</a:t>
            </a:r>
          </a:p>
        </p:txBody>
      </p:sp>
    </p:spTree>
    <p:extLst>
      <p:ext uri="{BB962C8B-B14F-4D97-AF65-F5344CB8AC3E}">
        <p14:creationId xmlns:p14="http://schemas.microsoft.com/office/powerpoint/2010/main" val="249179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152128"/>
          </a:xfrm>
        </p:spPr>
        <p:txBody>
          <a:bodyPr/>
          <a:lstStyle/>
          <a:p>
            <a:r>
              <a:rPr lang="en-GB" b="1" dirty="0">
                <a:solidFill>
                  <a:srgbClr val="C00000"/>
                </a:solidFill>
              </a:rPr>
              <a:t>Try these…</a:t>
            </a:r>
          </a:p>
        </p:txBody>
      </p:sp>
      <p:sp>
        <p:nvSpPr>
          <p:cNvPr id="3" name="Content Placeholder 2"/>
          <p:cNvSpPr>
            <a:spLocks noGrp="1"/>
          </p:cNvSpPr>
          <p:nvPr>
            <p:ph idx="1"/>
          </p:nvPr>
        </p:nvSpPr>
        <p:spPr>
          <a:xfrm>
            <a:off x="628650" y="2004296"/>
            <a:ext cx="7886700" cy="3744590"/>
          </a:xfrm>
        </p:spPr>
        <p:txBody>
          <a:bodyPr>
            <a:normAutofit fontScale="70000" lnSpcReduction="20000"/>
          </a:bodyPr>
          <a:lstStyle/>
          <a:p>
            <a:pPr marL="0" indent="0">
              <a:buNone/>
            </a:pPr>
            <a:r>
              <a:rPr lang="en-US" dirty="0"/>
              <a:t>&gt;&gt;&gt; </a:t>
            </a:r>
            <a:r>
              <a:rPr lang="en-US" dirty="0">
                <a:solidFill>
                  <a:srgbClr val="FF0000"/>
                </a:solidFill>
              </a:rPr>
              <a:t>yahoo</a:t>
            </a:r>
          </a:p>
          <a:p>
            <a:pPr marL="0" indent="0">
              <a:buNone/>
            </a:pPr>
            <a:endParaRPr lang="en-US" dirty="0">
              <a:solidFill>
                <a:srgbClr val="0070C0"/>
              </a:solidFill>
            </a:endParaRPr>
          </a:p>
          <a:p>
            <a:pPr marL="0" indent="0">
              <a:buNone/>
            </a:pPr>
            <a:endParaRPr lang="en-US" dirty="0">
              <a:solidFill>
                <a:srgbClr val="0070C0"/>
              </a:solidFill>
            </a:endParaRPr>
          </a:p>
          <a:p>
            <a:pPr marL="0" indent="0">
              <a:buNone/>
            </a:pPr>
            <a:endParaRPr lang="en-US" dirty="0">
              <a:solidFill>
                <a:srgbClr val="0070C0"/>
              </a:solidFill>
            </a:endParaRPr>
          </a:p>
          <a:p>
            <a:pPr marL="0" indent="0">
              <a:buNone/>
            </a:pPr>
            <a:r>
              <a:rPr lang="en-US" dirty="0"/>
              <a:t>&gt;&gt;&gt; </a:t>
            </a:r>
            <a:r>
              <a:rPr lang="en-US" dirty="0" err="1">
                <a:solidFill>
                  <a:srgbClr val="FF0000"/>
                </a:solidFill>
              </a:rPr>
              <a:t>templist</a:t>
            </a:r>
            <a:r>
              <a:rPr lang="en-US" dirty="0">
                <a:solidFill>
                  <a:srgbClr val="FF0000"/>
                </a:solidFill>
              </a:rPr>
              <a:t> = []</a:t>
            </a:r>
          </a:p>
          <a:p>
            <a:pPr marL="0" indent="0">
              <a:buNone/>
            </a:pPr>
            <a:r>
              <a:rPr lang="en-US" dirty="0"/>
              <a:t>&gt;&gt;&gt; </a:t>
            </a:r>
            <a:r>
              <a:rPr lang="en-US" dirty="0" err="1">
                <a:solidFill>
                  <a:srgbClr val="FF0000"/>
                </a:solidFill>
              </a:rPr>
              <a:t>templist</a:t>
            </a:r>
            <a:r>
              <a:rPr lang="en-US" dirty="0">
                <a:solidFill>
                  <a:srgbClr val="FF0000"/>
                </a:solidFill>
              </a:rPr>
              <a:t>[0]</a:t>
            </a:r>
          </a:p>
          <a:p>
            <a:pPr marL="0" indent="0">
              <a:buNone/>
            </a:pPr>
            <a:endParaRPr lang="en-US" dirty="0">
              <a:solidFill>
                <a:srgbClr val="0070C0"/>
              </a:solidFill>
            </a:endParaRPr>
          </a:p>
          <a:p>
            <a:pPr marL="0" indent="0">
              <a:buNone/>
            </a:pPr>
            <a:endParaRPr lang="en-US" dirty="0">
              <a:solidFill>
                <a:srgbClr val="0070C0"/>
              </a:solidFill>
            </a:endParaRPr>
          </a:p>
          <a:p>
            <a:pPr marL="0" indent="0">
              <a:buNone/>
            </a:pPr>
            <a:endParaRPr lang="en-US" dirty="0">
              <a:solidFill>
                <a:srgbClr val="0070C0"/>
              </a:solidFill>
            </a:endParaRPr>
          </a:p>
          <a:p>
            <a:pPr marL="0" indent="0">
              <a:buNone/>
            </a:pPr>
            <a:r>
              <a:rPr lang="en-US" dirty="0"/>
              <a:t>&gt;&gt;&gt; </a:t>
            </a:r>
            <a:r>
              <a:rPr lang="en-US" dirty="0">
                <a:solidFill>
                  <a:srgbClr val="FF0000"/>
                </a:solidFill>
              </a:rPr>
              <a:t>for</a:t>
            </a: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 </a:t>
            </a:r>
            <a:endParaRPr lang="en-US" dirty="0">
              <a:solidFill>
                <a:srgbClr val="0070C0"/>
              </a:solidFill>
            </a:endParaRPr>
          </a:p>
        </p:txBody>
      </p:sp>
    </p:spTree>
    <p:extLst>
      <p:ext uri="{BB962C8B-B14F-4D97-AF65-F5344CB8AC3E}">
        <p14:creationId xmlns:p14="http://schemas.microsoft.com/office/powerpoint/2010/main" val="2539078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152128"/>
          </a:xfrm>
        </p:spPr>
        <p:txBody>
          <a:bodyPr/>
          <a:lstStyle/>
          <a:p>
            <a:r>
              <a:rPr lang="en-GB" b="1" dirty="0">
                <a:solidFill>
                  <a:srgbClr val="C00000"/>
                </a:solidFill>
              </a:rPr>
              <a:t>Try these…</a:t>
            </a:r>
          </a:p>
        </p:txBody>
      </p:sp>
      <p:sp>
        <p:nvSpPr>
          <p:cNvPr id="3" name="Content Placeholder 2"/>
          <p:cNvSpPr>
            <a:spLocks noGrp="1"/>
          </p:cNvSpPr>
          <p:nvPr>
            <p:ph idx="1"/>
          </p:nvPr>
        </p:nvSpPr>
        <p:spPr>
          <a:xfrm>
            <a:off x="628650" y="2004296"/>
            <a:ext cx="7886700" cy="3744590"/>
          </a:xfrm>
        </p:spPr>
        <p:txBody>
          <a:bodyPr>
            <a:normAutofit fontScale="70000" lnSpcReduction="20000"/>
          </a:bodyPr>
          <a:lstStyle/>
          <a:p>
            <a:pPr marL="0" indent="0">
              <a:buNone/>
            </a:pPr>
            <a:r>
              <a:rPr lang="en-US" dirty="0"/>
              <a:t>&gt;&gt;&gt; </a:t>
            </a:r>
            <a:r>
              <a:rPr lang="en-US" dirty="0">
                <a:solidFill>
                  <a:srgbClr val="FF0000"/>
                </a:solidFill>
              </a:rPr>
              <a:t>yahoo</a:t>
            </a:r>
          </a:p>
          <a:p>
            <a:pPr marL="0" indent="0">
              <a:buNone/>
            </a:pPr>
            <a:r>
              <a:rPr lang="en-US" dirty="0" err="1">
                <a:solidFill>
                  <a:srgbClr val="0070C0"/>
                </a:solidFill>
              </a:rPr>
              <a:t>Traceback</a:t>
            </a:r>
            <a:r>
              <a:rPr lang="en-US" dirty="0">
                <a:solidFill>
                  <a:srgbClr val="0070C0"/>
                </a:solidFill>
              </a:rPr>
              <a:t> (most recent call last):</a:t>
            </a:r>
          </a:p>
          <a:p>
            <a:pPr marL="0" indent="0">
              <a:buNone/>
            </a:pPr>
            <a:r>
              <a:rPr lang="en-US" dirty="0">
                <a:solidFill>
                  <a:srgbClr val="0070C0"/>
                </a:solidFill>
              </a:rPr>
              <a:t>File "&lt;console&gt;", line 1, in &lt;module&gt;</a:t>
            </a:r>
          </a:p>
          <a:p>
            <a:pPr marL="0" indent="0">
              <a:buNone/>
            </a:pPr>
            <a:r>
              <a:rPr lang="en-US" dirty="0" err="1">
                <a:solidFill>
                  <a:srgbClr val="0070C0"/>
                </a:solidFill>
              </a:rPr>
              <a:t>NameError</a:t>
            </a:r>
            <a:r>
              <a:rPr lang="en-US" dirty="0">
                <a:solidFill>
                  <a:srgbClr val="0070C0"/>
                </a:solidFill>
              </a:rPr>
              <a:t>: name 'yahoo' is not defined</a:t>
            </a:r>
          </a:p>
          <a:p>
            <a:pPr marL="0" indent="0">
              <a:buNone/>
            </a:pPr>
            <a:r>
              <a:rPr lang="en-US" dirty="0"/>
              <a:t>&gt;&gt;&gt; </a:t>
            </a:r>
            <a:r>
              <a:rPr lang="en-US" dirty="0" err="1">
                <a:solidFill>
                  <a:srgbClr val="FF0000"/>
                </a:solidFill>
              </a:rPr>
              <a:t>templist</a:t>
            </a:r>
            <a:r>
              <a:rPr lang="en-US" dirty="0">
                <a:solidFill>
                  <a:srgbClr val="FF0000"/>
                </a:solidFill>
              </a:rPr>
              <a:t> = []</a:t>
            </a:r>
          </a:p>
          <a:p>
            <a:pPr marL="0" indent="0">
              <a:buNone/>
            </a:pPr>
            <a:r>
              <a:rPr lang="en-US" dirty="0"/>
              <a:t>&gt;&gt;&gt; </a:t>
            </a:r>
            <a:r>
              <a:rPr lang="en-US" dirty="0" err="1">
                <a:solidFill>
                  <a:srgbClr val="FF0000"/>
                </a:solidFill>
              </a:rPr>
              <a:t>templist</a:t>
            </a:r>
            <a:r>
              <a:rPr lang="en-US" dirty="0">
                <a:solidFill>
                  <a:srgbClr val="FF0000"/>
                </a:solidFill>
              </a:rPr>
              <a:t>[0]</a:t>
            </a:r>
          </a:p>
          <a:p>
            <a:pPr marL="0" indent="0">
              <a:buNone/>
            </a:pPr>
            <a:r>
              <a:rPr lang="en-US" dirty="0" err="1">
                <a:solidFill>
                  <a:srgbClr val="0070C0"/>
                </a:solidFill>
              </a:rPr>
              <a:t>Traceback</a:t>
            </a:r>
            <a:r>
              <a:rPr lang="en-US" dirty="0">
                <a:solidFill>
                  <a:srgbClr val="0070C0"/>
                </a:solidFill>
              </a:rPr>
              <a:t> (most recent call last):</a:t>
            </a:r>
          </a:p>
          <a:p>
            <a:pPr marL="0" indent="0">
              <a:buNone/>
            </a:pPr>
            <a:r>
              <a:rPr lang="en-US" dirty="0">
                <a:solidFill>
                  <a:srgbClr val="0070C0"/>
                </a:solidFill>
              </a:rPr>
              <a:t>File "&lt;console&gt;", line 1, in &lt;module&gt;</a:t>
            </a:r>
          </a:p>
          <a:p>
            <a:pPr marL="0" indent="0">
              <a:buNone/>
            </a:pPr>
            <a:r>
              <a:rPr lang="en-US" dirty="0" err="1">
                <a:solidFill>
                  <a:srgbClr val="0070C0"/>
                </a:solidFill>
              </a:rPr>
              <a:t>IndexError</a:t>
            </a:r>
            <a:r>
              <a:rPr lang="en-US" dirty="0">
                <a:solidFill>
                  <a:srgbClr val="0070C0"/>
                </a:solidFill>
              </a:rPr>
              <a:t>: list index out of range</a:t>
            </a:r>
          </a:p>
          <a:p>
            <a:pPr marL="0" indent="0">
              <a:buNone/>
            </a:pPr>
            <a:r>
              <a:rPr lang="en-US" dirty="0"/>
              <a:t>&gt;&gt;&gt; </a:t>
            </a:r>
            <a:r>
              <a:rPr lang="en-US" dirty="0">
                <a:solidFill>
                  <a:srgbClr val="FF0000"/>
                </a:solidFill>
              </a:rPr>
              <a:t>for</a:t>
            </a:r>
          </a:p>
          <a:p>
            <a:pPr marL="0" indent="0">
              <a:buNone/>
            </a:pPr>
            <a:r>
              <a:rPr lang="en-US" dirty="0">
                <a:solidFill>
                  <a:srgbClr val="0070C0"/>
                </a:solidFill>
              </a:rPr>
              <a:t>File "&lt;console&gt;", line 1</a:t>
            </a:r>
          </a:p>
          <a:p>
            <a:pPr marL="0" indent="0">
              <a:buNone/>
            </a:pPr>
            <a:r>
              <a:rPr lang="en-US" dirty="0">
                <a:solidFill>
                  <a:srgbClr val="0070C0"/>
                </a:solidFill>
              </a:rPr>
              <a:t>for</a:t>
            </a:r>
          </a:p>
          <a:p>
            <a:pPr marL="0" indent="0">
              <a:buNone/>
            </a:pPr>
            <a:r>
              <a:rPr lang="en-US" dirty="0">
                <a:solidFill>
                  <a:srgbClr val="0070C0"/>
                </a:solidFill>
              </a:rPr>
              <a:t>^</a:t>
            </a:r>
          </a:p>
          <a:p>
            <a:pPr marL="0" indent="0">
              <a:buNone/>
            </a:pPr>
            <a:r>
              <a:rPr lang="en-US" dirty="0" err="1">
                <a:solidFill>
                  <a:srgbClr val="0070C0"/>
                </a:solidFill>
              </a:rPr>
              <a:t>SyntaxError</a:t>
            </a:r>
            <a:r>
              <a:rPr lang="en-US" dirty="0">
                <a:solidFill>
                  <a:srgbClr val="0070C0"/>
                </a:solidFill>
              </a:rPr>
              <a:t>: invalid syntax</a:t>
            </a:r>
            <a:endParaRPr lang="en-GB" dirty="0">
              <a:solidFill>
                <a:srgbClr val="0070C0"/>
              </a:solidFill>
            </a:endParaRPr>
          </a:p>
        </p:txBody>
      </p:sp>
    </p:spTree>
    <p:extLst>
      <p:ext uri="{BB962C8B-B14F-4D97-AF65-F5344CB8AC3E}">
        <p14:creationId xmlns:p14="http://schemas.microsoft.com/office/powerpoint/2010/main" val="1173564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solidFill>
                  <a:srgbClr val="C00000"/>
                </a:solidFill>
              </a:rPr>
              <a:t>How to detect and handle exceptions?</a:t>
            </a:r>
          </a:p>
        </p:txBody>
      </p:sp>
      <p:sp>
        <p:nvSpPr>
          <p:cNvPr id="3" name="Content Placeholder 2"/>
          <p:cNvSpPr>
            <a:spLocks noGrp="1"/>
          </p:cNvSpPr>
          <p:nvPr>
            <p:ph idx="1"/>
          </p:nvPr>
        </p:nvSpPr>
        <p:spPr>
          <a:xfrm>
            <a:off x="755576" y="2351112"/>
            <a:ext cx="7543800" cy="3886200"/>
          </a:xfrm>
        </p:spPr>
        <p:txBody>
          <a:bodyPr/>
          <a:lstStyle/>
          <a:p>
            <a:r>
              <a:rPr lang="en-GB" dirty="0"/>
              <a:t>Using '</a:t>
            </a:r>
            <a:r>
              <a:rPr lang="en-GB" b="1" dirty="0">
                <a:solidFill>
                  <a:srgbClr val="C00000"/>
                </a:solidFill>
              </a:rPr>
              <a:t>try</a:t>
            </a:r>
            <a:r>
              <a:rPr lang="en-GB" dirty="0"/>
              <a:t>' to monitor for exceptions</a:t>
            </a:r>
          </a:p>
          <a:p>
            <a:r>
              <a:rPr lang="en-GB" dirty="0"/>
              <a:t>If you do get an exception then '</a:t>
            </a:r>
            <a:r>
              <a:rPr lang="en-GB" b="1" dirty="0">
                <a:solidFill>
                  <a:srgbClr val="C00000"/>
                </a:solidFill>
              </a:rPr>
              <a:t>except</a:t>
            </a:r>
            <a:r>
              <a:rPr lang="en-GB" dirty="0"/>
              <a:t>' / '</a:t>
            </a:r>
            <a:r>
              <a:rPr lang="en-GB" b="1" dirty="0">
                <a:solidFill>
                  <a:srgbClr val="C00000"/>
                </a:solidFill>
              </a:rPr>
              <a:t>finally</a:t>
            </a:r>
            <a:r>
              <a:rPr lang="en-GB" dirty="0"/>
              <a:t>' could be used to handle that</a:t>
            </a:r>
          </a:p>
          <a:p>
            <a:r>
              <a:rPr lang="en-GB" dirty="0"/>
              <a:t>'</a:t>
            </a:r>
            <a:r>
              <a:rPr lang="en-GB" b="1" dirty="0">
                <a:solidFill>
                  <a:srgbClr val="C00000"/>
                </a:solidFill>
              </a:rPr>
              <a:t>except</a:t>
            </a:r>
            <a:r>
              <a:rPr lang="en-GB" dirty="0"/>
              <a:t>' – allows the handling of the exception(s), so can have multiple 'except' commands</a:t>
            </a:r>
          </a:p>
          <a:p>
            <a:r>
              <a:rPr lang="en-GB" dirty="0"/>
              <a:t>'</a:t>
            </a:r>
            <a:r>
              <a:rPr lang="en-GB" b="1" dirty="0">
                <a:solidFill>
                  <a:srgbClr val="C00000"/>
                </a:solidFill>
              </a:rPr>
              <a:t>finally</a:t>
            </a:r>
            <a:r>
              <a:rPr lang="en-GB" dirty="0"/>
              <a:t>' – allows the clean up after handling the error occurs, with or without exception handling, so can only have one finally command under try</a:t>
            </a:r>
          </a:p>
          <a:p>
            <a:endParaRPr lang="en-GB" dirty="0"/>
          </a:p>
        </p:txBody>
      </p:sp>
    </p:spTree>
    <p:extLst>
      <p:ext uri="{BB962C8B-B14F-4D97-AF65-F5344CB8AC3E}">
        <p14:creationId xmlns:p14="http://schemas.microsoft.com/office/powerpoint/2010/main" val="12064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6781800" cy="1224136"/>
          </a:xfrm>
        </p:spPr>
        <p:txBody>
          <a:bodyPr>
            <a:normAutofit fontScale="90000"/>
          </a:bodyPr>
          <a:lstStyle/>
          <a:p>
            <a:r>
              <a:rPr lang="en-GB" b="1" dirty="0">
                <a:solidFill>
                  <a:srgbClr val="C00000"/>
                </a:solidFill>
              </a:rPr>
              <a:t>Usage of try - except</a:t>
            </a:r>
          </a:p>
        </p:txBody>
      </p:sp>
      <p:sp>
        <p:nvSpPr>
          <p:cNvPr id="3" name="Content Placeholder 2"/>
          <p:cNvSpPr>
            <a:spLocks noGrp="1"/>
          </p:cNvSpPr>
          <p:nvPr>
            <p:ph idx="1"/>
          </p:nvPr>
        </p:nvSpPr>
        <p:spPr>
          <a:xfrm>
            <a:off x="755576" y="2132856"/>
            <a:ext cx="8208912" cy="3886200"/>
          </a:xfrm>
        </p:spPr>
        <p:txBody>
          <a:bodyPr>
            <a:normAutofit fontScale="92500"/>
          </a:bodyPr>
          <a:lstStyle/>
          <a:p>
            <a:pPr marL="0" indent="0">
              <a:buNone/>
            </a:pPr>
            <a:r>
              <a:rPr lang="en-GB" dirty="0"/>
              <a:t>try:</a:t>
            </a:r>
          </a:p>
          <a:p>
            <a:pPr marL="0" indent="0">
              <a:buNone/>
            </a:pPr>
            <a:r>
              <a:rPr lang="en-GB" dirty="0"/>
              <a:t>	&lt;line 1 of code&gt;  #note the indentation like with, for…..</a:t>
            </a:r>
          </a:p>
          <a:p>
            <a:pPr marL="0" indent="0">
              <a:buNone/>
            </a:pPr>
            <a:r>
              <a:rPr lang="en-GB" dirty="0"/>
              <a:t>	&lt;line 2 of code&gt;</a:t>
            </a:r>
          </a:p>
          <a:p>
            <a:pPr marL="0" indent="0">
              <a:buNone/>
            </a:pPr>
            <a:r>
              <a:rPr lang="en-GB" dirty="0"/>
              <a:t>	</a:t>
            </a:r>
            <a:r>
              <a:rPr lang="en-GB" sz="1700" dirty="0"/>
              <a:t>#can have any number of lines, where try monitors for error conditions</a:t>
            </a:r>
          </a:p>
          <a:p>
            <a:pPr marL="0" indent="0">
              <a:buNone/>
            </a:pPr>
            <a:r>
              <a:rPr lang="en-GB" dirty="0"/>
              <a:t>except Exception[,reason]:</a:t>
            </a:r>
          </a:p>
          <a:p>
            <a:pPr marL="0" indent="0">
              <a:buNone/>
            </a:pPr>
            <a:r>
              <a:rPr lang="en-GB" dirty="0"/>
              <a:t>	&lt;line 1of code to handle exception&gt;</a:t>
            </a:r>
          </a:p>
          <a:p>
            <a:pPr marL="0" indent="0">
              <a:buNone/>
            </a:pPr>
            <a:r>
              <a:rPr lang="en-GB" dirty="0"/>
              <a:t>	&lt;line 2 of code to handle exception&gt;</a:t>
            </a:r>
          </a:p>
          <a:p>
            <a:pPr marL="0" indent="0">
              <a:buNone/>
            </a:pPr>
            <a:r>
              <a:rPr lang="en-GB" dirty="0"/>
              <a:t>	#can have any number of lines to handle the exception</a:t>
            </a:r>
          </a:p>
          <a:p>
            <a:pPr marL="0" indent="0">
              <a:buNone/>
            </a:pPr>
            <a:endParaRPr lang="en-GB" dirty="0"/>
          </a:p>
        </p:txBody>
      </p:sp>
    </p:spTree>
    <p:extLst>
      <p:ext uri="{BB962C8B-B14F-4D97-AF65-F5344CB8AC3E}">
        <p14:creationId xmlns:p14="http://schemas.microsoft.com/office/powerpoint/2010/main" val="3013489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Try these</a:t>
            </a:r>
          </a:p>
        </p:txBody>
      </p:sp>
      <p:sp>
        <p:nvSpPr>
          <p:cNvPr id="3" name="Content Placeholder 2"/>
          <p:cNvSpPr>
            <a:spLocks noGrp="1"/>
          </p:cNvSpPr>
          <p:nvPr>
            <p:ph idx="1"/>
          </p:nvPr>
        </p:nvSpPr>
        <p:spPr>
          <a:xfrm>
            <a:off x="628650" y="2004296"/>
            <a:ext cx="7886700" cy="3744590"/>
          </a:xfrm>
        </p:spPr>
        <p:txBody>
          <a:bodyPr>
            <a:normAutofit/>
          </a:bodyPr>
          <a:lstStyle/>
          <a:p>
            <a:pPr marL="0" indent="0">
              <a:buNone/>
            </a:pPr>
            <a:r>
              <a:rPr lang="en-US" dirty="0"/>
              <a:t>Say I create a function to convert a string to float</a:t>
            </a:r>
          </a:p>
          <a:p>
            <a:pPr marL="0" indent="0">
              <a:buNone/>
            </a:pPr>
            <a:r>
              <a:rPr lang="en-GB" b="1" dirty="0" err="1">
                <a:solidFill>
                  <a:srgbClr val="FF0000"/>
                </a:solidFill>
                <a:latin typeface="Courier New" panose="02070309020205020404" pitchFamily="49" charset="0"/>
                <a:cs typeface="Courier New" panose="02070309020205020404" pitchFamily="49" charset="0"/>
              </a:rPr>
              <a:t>def</a:t>
            </a:r>
            <a:r>
              <a:rPr lang="en-GB" b="1" dirty="0">
                <a:solidFill>
                  <a:srgbClr val="FF0000"/>
                </a:solidFill>
                <a:latin typeface="Courier New" panose="02070309020205020404" pitchFamily="49" charset="0"/>
                <a:cs typeface="Courier New" panose="02070309020205020404" pitchFamily="49" charset="0"/>
              </a:rPr>
              <a:t> myfloat_to_num_func1(</a:t>
            </a:r>
            <a:r>
              <a:rPr lang="en-GB" b="1" dirty="0" err="1">
                <a:solidFill>
                  <a:srgbClr val="FF0000"/>
                </a:solidFill>
                <a:latin typeface="Courier New" panose="02070309020205020404" pitchFamily="49" charset="0"/>
                <a:cs typeface="Courier New" panose="02070309020205020404" pitchFamily="49" charset="0"/>
              </a:rPr>
              <a:t>float_str</a:t>
            </a:r>
            <a:r>
              <a:rPr lang="en-GB" b="1" dirty="0">
                <a:solidFill>
                  <a:srgbClr val="FF0000"/>
                </a:solidFill>
                <a:latin typeface="Courier New" panose="02070309020205020404" pitchFamily="49" charset="0"/>
                <a:cs typeface="Courier New" panose="02070309020205020404" pitchFamily="49" charset="0"/>
              </a:rPr>
              <a:t>):</a:t>
            </a:r>
          </a:p>
          <a:p>
            <a:pPr marL="0" indent="0">
              <a:buNone/>
            </a:pPr>
            <a:r>
              <a:rPr lang="en-GB" b="1" dirty="0">
                <a:solidFill>
                  <a:srgbClr val="FF0000"/>
                </a:solidFill>
                <a:latin typeface="Courier New" panose="02070309020205020404" pitchFamily="49" charset="0"/>
                <a:cs typeface="Courier New" panose="02070309020205020404" pitchFamily="49" charset="0"/>
              </a:rPr>
              <a:t>	return float(</a:t>
            </a:r>
            <a:r>
              <a:rPr lang="en-GB" b="1" dirty="0" err="1">
                <a:solidFill>
                  <a:srgbClr val="FF0000"/>
                </a:solidFill>
                <a:latin typeface="Courier New" panose="02070309020205020404" pitchFamily="49" charset="0"/>
                <a:cs typeface="Courier New" panose="02070309020205020404" pitchFamily="49" charset="0"/>
              </a:rPr>
              <a:t>float_str</a:t>
            </a:r>
            <a:r>
              <a:rPr lang="en-GB" b="1" dirty="0">
                <a:solidFill>
                  <a:srgbClr val="FF0000"/>
                </a:solidFill>
                <a:latin typeface="Courier New" panose="02070309020205020404" pitchFamily="49" charset="0"/>
                <a:cs typeface="Courier New" panose="02070309020205020404" pitchFamily="49" charset="0"/>
              </a:rPr>
              <a:t>)</a:t>
            </a:r>
          </a:p>
          <a:p>
            <a:pPr marL="0" indent="0">
              <a:buNone/>
            </a:pPr>
            <a:endParaRPr lang="en-GB" dirty="0"/>
          </a:p>
          <a:p>
            <a:pPr marL="0" indent="0">
              <a:buNone/>
            </a:pPr>
            <a:r>
              <a:rPr lang="en-GB" dirty="0"/>
              <a:t>And call this function with ‘12.3’, ‘12..3’</a:t>
            </a:r>
          </a:p>
          <a:p>
            <a:pPr marL="0" indent="0">
              <a:buNone/>
            </a:pPr>
            <a:endParaRPr lang="en-GB" dirty="0"/>
          </a:p>
        </p:txBody>
      </p:sp>
    </p:spTree>
    <p:extLst>
      <p:ext uri="{BB962C8B-B14F-4D97-AF65-F5344CB8AC3E}">
        <p14:creationId xmlns:p14="http://schemas.microsoft.com/office/powerpoint/2010/main" val="2437607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Try these</a:t>
            </a:r>
          </a:p>
        </p:txBody>
      </p:sp>
      <p:sp>
        <p:nvSpPr>
          <p:cNvPr id="3" name="Content Placeholder 2"/>
          <p:cNvSpPr>
            <a:spLocks noGrp="1"/>
          </p:cNvSpPr>
          <p:nvPr>
            <p:ph idx="1"/>
          </p:nvPr>
        </p:nvSpPr>
        <p:spPr/>
        <p:txBody>
          <a:bodyPr/>
          <a:lstStyle/>
          <a:p>
            <a:pPr marL="0" indent="0">
              <a:buNone/>
            </a:pPr>
            <a:r>
              <a:rPr lang="en-GB" dirty="0"/>
              <a:t>&gt;&gt;&gt; </a:t>
            </a:r>
            <a:r>
              <a:rPr lang="en-GB" dirty="0">
                <a:solidFill>
                  <a:srgbClr val="FF0000"/>
                </a:solidFill>
              </a:rPr>
              <a:t>myfloat_to_num_func1('12.3')</a:t>
            </a:r>
          </a:p>
          <a:p>
            <a:pPr marL="0" indent="0">
              <a:buNone/>
            </a:pPr>
            <a:endParaRPr lang="en-GB" dirty="0">
              <a:solidFill>
                <a:srgbClr val="0070C0"/>
              </a:solidFill>
            </a:endParaRPr>
          </a:p>
          <a:p>
            <a:pPr marL="0" indent="0">
              <a:buNone/>
            </a:pPr>
            <a:r>
              <a:rPr lang="en-GB" dirty="0"/>
              <a:t>&gt;&gt;&gt; </a:t>
            </a:r>
            <a:r>
              <a:rPr lang="en-GB" dirty="0">
                <a:solidFill>
                  <a:srgbClr val="FF0000"/>
                </a:solidFill>
              </a:rPr>
              <a:t>myfloat_to_num_func1('12..3')</a:t>
            </a:r>
          </a:p>
        </p:txBody>
      </p:sp>
    </p:spTree>
    <p:extLst>
      <p:ext uri="{BB962C8B-B14F-4D97-AF65-F5344CB8AC3E}">
        <p14:creationId xmlns:p14="http://schemas.microsoft.com/office/powerpoint/2010/main" val="2065061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Try these</a:t>
            </a:r>
          </a:p>
        </p:txBody>
      </p:sp>
      <p:sp>
        <p:nvSpPr>
          <p:cNvPr id="3" name="Content Placeholder 2"/>
          <p:cNvSpPr>
            <a:spLocks noGrp="1"/>
          </p:cNvSpPr>
          <p:nvPr>
            <p:ph idx="1"/>
          </p:nvPr>
        </p:nvSpPr>
        <p:spPr/>
        <p:txBody>
          <a:bodyPr/>
          <a:lstStyle/>
          <a:p>
            <a:pPr marL="0" indent="0">
              <a:buNone/>
            </a:pPr>
            <a:r>
              <a:rPr lang="en-GB" dirty="0"/>
              <a:t>&gt;&gt;&gt; </a:t>
            </a:r>
            <a:r>
              <a:rPr lang="en-GB" dirty="0">
                <a:solidFill>
                  <a:srgbClr val="FF0000"/>
                </a:solidFill>
              </a:rPr>
              <a:t>myfloat_to_num_func1('12.3')</a:t>
            </a:r>
          </a:p>
          <a:p>
            <a:pPr marL="0" indent="0">
              <a:buNone/>
            </a:pPr>
            <a:r>
              <a:rPr lang="en-GB" dirty="0">
                <a:solidFill>
                  <a:srgbClr val="0070C0"/>
                </a:solidFill>
              </a:rPr>
              <a:t>12.3</a:t>
            </a:r>
          </a:p>
          <a:p>
            <a:pPr marL="0" indent="0">
              <a:buNone/>
            </a:pPr>
            <a:r>
              <a:rPr lang="en-GB" dirty="0"/>
              <a:t>&gt;&gt;&gt; </a:t>
            </a:r>
            <a:r>
              <a:rPr lang="en-GB" dirty="0">
                <a:solidFill>
                  <a:srgbClr val="FF0000"/>
                </a:solidFill>
              </a:rPr>
              <a:t>myfloat_to_num_func1('12..3')</a:t>
            </a:r>
          </a:p>
          <a:p>
            <a:pPr marL="0" indent="0">
              <a:buNone/>
            </a:pPr>
            <a:r>
              <a:rPr lang="en-GB" dirty="0" err="1">
                <a:solidFill>
                  <a:srgbClr val="0070C0"/>
                </a:solidFill>
              </a:rPr>
              <a:t>Traceback</a:t>
            </a:r>
            <a:r>
              <a:rPr lang="en-GB" dirty="0">
                <a:solidFill>
                  <a:srgbClr val="0070C0"/>
                </a:solidFill>
              </a:rPr>
              <a:t> (most recent call last):</a:t>
            </a:r>
          </a:p>
          <a:p>
            <a:pPr marL="0" indent="0">
              <a:buNone/>
            </a:pPr>
            <a:r>
              <a:rPr lang="en-GB" dirty="0">
                <a:solidFill>
                  <a:srgbClr val="0070C0"/>
                </a:solidFill>
              </a:rPr>
              <a:t>File "&lt;console&gt;", line 1, in &lt;module&gt;</a:t>
            </a:r>
          </a:p>
          <a:p>
            <a:pPr marL="0" indent="0">
              <a:buNone/>
            </a:pPr>
            <a:r>
              <a:rPr lang="en-GB" dirty="0" err="1">
                <a:solidFill>
                  <a:srgbClr val="0070C0"/>
                </a:solidFill>
              </a:rPr>
              <a:t>def</a:t>
            </a:r>
            <a:r>
              <a:rPr lang="en-GB" dirty="0">
                <a:solidFill>
                  <a:srgbClr val="0070C0"/>
                </a:solidFill>
              </a:rPr>
              <a:t> myfloat_to_num_func1(</a:t>
            </a:r>
            <a:r>
              <a:rPr lang="en-GB" dirty="0" err="1">
                <a:solidFill>
                  <a:srgbClr val="0070C0"/>
                </a:solidFill>
              </a:rPr>
              <a:t>float_str</a:t>
            </a:r>
            <a:r>
              <a:rPr lang="en-GB" dirty="0">
                <a:solidFill>
                  <a:srgbClr val="0070C0"/>
                </a:solidFill>
              </a:rPr>
              <a:t>):</a:t>
            </a:r>
          </a:p>
          <a:p>
            <a:pPr marL="0" indent="0">
              <a:buNone/>
            </a:pPr>
            <a:r>
              <a:rPr lang="en-GB" dirty="0">
                <a:solidFill>
                  <a:srgbClr val="0070C0"/>
                </a:solidFill>
              </a:rPr>
              <a:t>File "&lt;</a:t>
            </a:r>
            <a:r>
              <a:rPr lang="en-GB" dirty="0" err="1">
                <a:solidFill>
                  <a:srgbClr val="0070C0"/>
                </a:solidFill>
              </a:rPr>
              <a:t>tmp</a:t>
            </a:r>
            <a:r>
              <a:rPr lang="en-GB" dirty="0">
                <a:solidFill>
                  <a:srgbClr val="0070C0"/>
                </a:solidFill>
              </a:rPr>
              <a:t> 26&gt;", line 2, in myfloat_to_num_func1</a:t>
            </a:r>
          </a:p>
          <a:p>
            <a:pPr marL="0" indent="0">
              <a:buNone/>
            </a:pPr>
            <a:r>
              <a:rPr lang="en-GB" dirty="0" err="1">
                <a:solidFill>
                  <a:srgbClr val="0070C0"/>
                </a:solidFill>
              </a:rPr>
              <a:t>ValueError</a:t>
            </a:r>
            <a:r>
              <a:rPr lang="en-GB" dirty="0">
                <a:solidFill>
                  <a:srgbClr val="0070C0"/>
                </a:solidFill>
              </a:rPr>
              <a:t>: could not convert string to float: '12..3'</a:t>
            </a:r>
          </a:p>
        </p:txBody>
      </p:sp>
    </p:spTree>
    <p:extLst>
      <p:ext uri="{BB962C8B-B14F-4D97-AF65-F5344CB8AC3E}">
        <p14:creationId xmlns:p14="http://schemas.microsoft.com/office/powerpoint/2010/main" val="3844389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AB73-1CFF-4FE2-AB7A-5ECDFC4E22D3}"/>
              </a:ext>
            </a:extLst>
          </p:cNvPr>
          <p:cNvSpPr>
            <a:spLocks noGrp="1"/>
          </p:cNvSpPr>
          <p:nvPr>
            <p:ph type="title"/>
          </p:nvPr>
        </p:nvSpPr>
        <p:spPr>
          <a:xfrm>
            <a:off x="755576" y="260648"/>
            <a:ext cx="6781800" cy="1008112"/>
          </a:xfrm>
        </p:spPr>
        <p:txBody>
          <a:bodyPr>
            <a:normAutofit fontScale="90000"/>
          </a:bodyPr>
          <a:lstStyle/>
          <a:p>
            <a:r>
              <a:rPr lang="en-GB" b="1" dirty="0">
                <a:solidFill>
                  <a:srgbClr val="C00000"/>
                </a:solidFill>
              </a:rPr>
              <a:t>Looking at the Data …</a:t>
            </a:r>
          </a:p>
        </p:txBody>
      </p:sp>
      <p:sp>
        <p:nvSpPr>
          <p:cNvPr id="3" name="Content Placeholder 2">
            <a:extLst>
              <a:ext uri="{FF2B5EF4-FFF2-40B4-BE49-F238E27FC236}">
                <a16:creationId xmlns:a16="http://schemas.microsoft.com/office/drawing/2014/main" id="{BD2F8779-AD05-4D8E-B3F5-31423624543A}"/>
              </a:ext>
            </a:extLst>
          </p:cNvPr>
          <p:cNvSpPr>
            <a:spLocks noGrp="1"/>
          </p:cNvSpPr>
          <p:nvPr>
            <p:ph idx="1"/>
          </p:nvPr>
        </p:nvSpPr>
        <p:spPr>
          <a:xfrm>
            <a:off x="755576" y="2495128"/>
            <a:ext cx="7543800" cy="3886200"/>
          </a:xfrm>
        </p:spPr>
        <p:txBody>
          <a:bodyPr>
            <a:normAutofit/>
          </a:bodyPr>
          <a:lstStyle/>
          <a:p>
            <a:r>
              <a:rPr lang="en-GB" sz="1400" b="1" dirty="0"/>
              <a:t>Crime ID</a:t>
            </a:r>
          </a:p>
          <a:p>
            <a:r>
              <a:rPr lang="en-GB" sz="1400" b="1" dirty="0"/>
              <a:t>Month</a:t>
            </a:r>
          </a:p>
          <a:p>
            <a:r>
              <a:rPr lang="en-GB" sz="1400" b="1" dirty="0"/>
              <a:t>Reported By</a:t>
            </a:r>
          </a:p>
          <a:p>
            <a:r>
              <a:rPr lang="en-GB" sz="1400" b="1" dirty="0"/>
              <a:t>Falls Within</a:t>
            </a:r>
          </a:p>
          <a:p>
            <a:r>
              <a:rPr lang="en-GB" sz="1400" b="1" dirty="0"/>
              <a:t>Longitude</a:t>
            </a:r>
          </a:p>
          <a:p>
            <a:r>
              <a:rPr lang="en-GB" sz="1400" b="1" dirty="0"/>
              <a:t>Latitude</a:t>
            </a:r>
          </a:p>
          <a:p>
            <a:r>
              <a:rPr lang="en-GB" sz="1400" b="1" dirty="0"/>
              <a:t>Location</a:t>
            </a:r>
          </a:p>
          <a:p>
            <a:r>
              <a:rPr lang="en-GB" sz="1400" b="1" dirty="0"/>
              <a:t>LSOA Code</a:t>
            </a:r>
          </a:p>
          <a:p>
            <a:r>
              <a:rPr lang="en-GB" sz="1400" b="1" dirty="0"/>
              <a:t>LSOA Name</a:t>
            </a:r>
          </a:p>
          <a:p>
            <a:r>
              <a:rPr lang="en-GB" sz="1400" b="1" dirty="0"/>
              <a:t>Crime Type</a:t>
            </a:r>
          </a:p>
          <a:p>
            <a:r>
              <a:rPr lang="en-GB" sz="1400" b="1" dirty="0"/>
              <a:t>Last Outcome</a:t>
            </a:r>
          </a:p>
          <a:p>
            <a:r>
              <a:rPr lang="en-GB" sz="1400" b="1" dirty="0"/>
              <a:t>Context</a:t>
            </a:r>
          </a:p>
        </p:txBody>
      </p:sp>
      <p:pic>
        <p:nvPicPr>
          <p:cNvPr id="4" name="Picture 3">
            <a:extLst>
              <a:ext uri="{FF2B5EF4-FFF2-40B4-BE49-F238E27FC236}">
                <a16:creationId xmlns:a16="http://schemas.microsoft.com/office/drawing/2014/main" id="{A1A613A7-E014-421D-AFAA-AB4EACAB2938}"/>
              </a:ext>
            </a:extLst>
          </p:cNvPr>
          <p:cNvPicPr/>
          <p:nvPr/>
        </p:nvPicPr>
        <p:blipFill>
          <a:blip r:embed="rId2"/>
          <a:stretch>
            <a:fillRect/>
          </a:stretch>
        </p:blipFill>
        <p:spPr>
          <a:xfrm>
            <a:off x="-78996" y="1628800"/>
            <a:ext cx="9212943" cy="1110287"/>
          </a:xfrm>
          <a:prstGeom prst="rect">
            <a:avLst/>
          </a:prstGeom>
        </p:spPr>
      </p:pic>
      <p:sp>
        <p:nvSpPr>
          <p:cNvPr id="5" name="Rectangle 4">
            <a:extLst>
              <a:ext uri="{FF2B5EF4-FFF2-40B4-BE49-F238E27FC236}">
                <a16:creationId xmlns:a16="http://schemas.microsoft.com/office/drawing/2014/main" id="{66A1C809-E2BF-4000-8BEB-9DD50D8B45BF}"/>
              </a:ext>
            </a:extLst>
          </p:cNvPr>
          <p:cNvSpPr/>
          <p:nvPr/>
        </p:nvSpPr>
        <p:spPr>
          <a:xfrm>
            <a:off x="683568" y="5229200"/>
            <a:ext cx="1800200" cy="216024"/>
          </a:xfrm>
          <a:prstGeom prst="rect">
            <a:avLst/>
          </a:prstGeom>
          <a:solidFill>
            <a:srgbClr val="BE0F3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19969428-CC27-4A3D-BE55-9D5E1B002028}"/>
              </a:ext>
            </a:extLst>
          </p:cNvPr>
          <p:cNvGrpSpPr/>
          <p:nvPr/>
        </p:nvGrpSpPr>
        <p:grpSpPr>
          <a:xfrm>
            <a:off x="2850288" y="2998068"/>
            <a:ext cx="5091281" cy="2880320"/>
            <a:chOff x="2850288" y="2998068"/>
            <a:chExt cx="5091281" cy="2880320"/>
          </a:xfrm>
        </p:grpSpPr>
        <p:sp>
          <p:nvSpPr>
            <p:cNvPr id="6" name="TextBox 5">
              <a:extLst>
                <a:ext uri="{FF2B5EF4-FFF2-40B4-BE49-F238E27FC236}">
                  <a16:creationId xmlns:a16="http://schemas.microsoft.com/office/drawing/2014/main" id="{9ED718B3-6430-4FC1-B51F-DEC7CB269453}"/>
                </a:ext>
              </a:extLst>
            </p:cNvPr>
            <p:cNvSpPr txBox="1"/>
            <p:nvPr/>
          </p:nvSpPr>
          <p:spPr>
            <a:xfrm>
              <a:off x="3858400" y="4118914"/>
              <a:ext cx="4083169" cy="646331"/>
            </a:xfrm>
            <a:prstGeom prst="rect">
              <a:avLst/>
            </a:prstGeom>
            <a:noFill/>
          </p:spPr>
          <p:txBody>
            <a:bodyPr wrap="none" rtlCol="0">
              <a:spAutoFit/>
            </a:bodyPr>
            <a:lstStyle/>
            <a:p>
              <a:r>
                <a:rPr lang="en-GB" b="1" dirty="0">
                  <a:solidFill>
                    <a:srgbClr val="C00000"/>
                  </a:solidFill>
                </a:rPr>
                <a:t>Do we need to read all of this Data?</a:t>
              </a:r>
            </a:p>
            <a:p>
              <a:r>
                <a:rPr lang="en-GB" b="1" dirty="0">
                  <a:solidFill>
                    <a:srgbClr val="C00000"/>
                  </a:solidFill>
                </a:rPr>
                <a:t>Or Just Crime Type?</a:t>
              </a:r>
            </a:p>
          </p:txBody>
        </p:sp>
        <p:sp>
          <p:nvSpPr>
            <p:cNvPr id="7" name="Right Brace 6">
              <a:extLst>
                <a:ext uri="{FF2B5EF4-FFF2-40B4-BE49-F238E27FC236}">
                  <a16:creationId xmlns:a16="http://schemas.microsoft.com/office/drawing/2014/main" id="{79CD19E2-76BC-4A84-9DB7-9F12796049CD}"/>
                </a:ext>
              </a:extLst>
            </p:cNvPr>
            <p:cNvSpPr/>
            <p:nvPr/>
          </p:nvSpPr>
          <p:spPr>
            <a:xfrm>
              <a:off x="2850288" y="2998068"/>
              <a:ext cx="936104" cy="28803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86093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Modified code</a:t>
            </a:r>
          </a:p>
        </p:txBody>
      </p:sp>
      <p:sp>
        <p:nvSpPr>
          <p:cNvPr id="3" name="Content Placeholder 2"/>
          <p:cNvSpPr>
            <a:spLocks noGrp="1"/>
          </p:cNvSpPr>
          <p:nvPr>
            <p:ph idx="1"/>
          </p:nvPr>
        </p:nvSpPr>
        <p:spPr>
          <a:xfrm>
            <a:off x="628650" y="2004296"/>
            <a:ext cx="8623870" cy="3744590"/>
          </a:xfrm>
        </p:spPr>
        <p:txBody>
          <a:bodyPr>
            <a:normAutofit/>
          </a:bodyPr>
          <a:lstStyle/>
          <a:p>
            <a:pPr marL="0" indent="0">
              <a:buNone/>
            </a:pPr>
            <a:r>
              <a:rPr lang="en-GB" sz="1600" b="1" dirty="0" err="1">
                <a:solidFill>
                  <a:srgbClr val="FF0000"/>
                </a:solidFill>
                <a:latin typeface="Courier New" panose="02070309020205020404" pitchFamily="49" charset="0"/>
                <a:cs typeface="Courier New" panose="02070309020205020404" pitchFamily="49" charset="0"/>
              </a:rPr>
              <a:t>def</a:t>
            </a:r>
            <a:r>
              <a:rPr lang="en-GB" sz="1600" b="1" dirty="0">
                <a:solidFill>
                  <a:srgbClr val="FF0000"/>
                </a:solidFill>
                <a:latin typeface="Courier New" panose="02070309020205020404" pitchFamily="49" charset="0"/>
                <a:cs typeface="Courier New" panose="02070309020205020404" pitchFamily="49" charset="0"/>
              </a:rPr>
              <a:t> myfloat_to_num_func2(</a:t>
            </a:r>
            <a:r>
              <a:rPr lang="en-GB" sz="1600" b="1" dirty="0" err="1">
                <a:solidFill>
                  <a:srgbClr val="FF0000"/>
                </a:solidFill>
                <a:latin typeface="Courier New" panose="02070309020205020404" pitchFamily="49" charset="0"/>
                <a:cs typeface="Courier New" panose="02070309020205020404" pitchFamily="49" charset="0"/>
              </a:rPr>
              <a:t>float_str</a:t>
            </a:r>
            <a:r>
              <a:rPr lang="en-GB" sz="1600" b="1" dirty="0">
                <a:solidFill>
                  <a:srgbClr val="FF0000"/>
                </a:solidFill>
                <a:latin typeface="Courier New" panose="02070309020205020404" pitchFamily="49" charset="0"/>
                <a:cs typeface="Courier New" panose="02070309020205020404" pitchFamily="49" charset="0"/>
              </a:rPr>
              <a:t>):</a:t>
            </a:r>
          </a:p>
          <a:p>
            <a:pPr marL="0" indent="0">
              <a:buNone/>
            </a:pPr>
            <a:r>
              <a:rPr lang="en-GB" sz="1600" b="1" dirty="0">
                <a:solidFill>
                  <a:srgbClr val="FF0000"/>
                </a:solidFill>
                <a:latin typeface="Courier New" panose="02070309020205020404" pitchFamily="49" charset="0"/>
                <a:cs typeface="Courier New" panose="02070309020205020404" pitchFamily="49" charset="0"/>
              </a:rPr>
              <a:t>	</a:t>
            </a:r>
            <a:r>
              <a:rPr lang="en-US" sz="1600" b="1" dirty="0">
                <a:solidFill>
                  <a:srgbClr val="FF0000"/>
                </a:solidFill>
                <a:latin typeface="Courier New" panose="02070309020205020404" pitchFamily="49" charset="0"/>
                <a:cs typeface="Courier New" panose="02070309020205020404" pitchFamily="49" charset="0"/>
              </a:rPr>
              <a:t>try:</a:t>
            </a:r>
          </a:p>
          <a:p>
            <a:pPr marL="0" indent="0">
              <a:buNone/>
            </a:pPr>
            <a:r>
              <a:rPr lang="en-US" sz="1600" b="1" dirty="0">
                <a:solidFill>
                  <a:srgbClr val="FF0000"/>
                </a:solidFill>
                <a:latin typeface="Courier New" panose="02070309020205020404" pitchFamily="49" charset="0"/>
                <a:cs typeface="Courier New" panose="02070309020205020404" pitchFamily="49" charset="0"/>
              </a:rPr>
              <a:t>		return float(</a:t>
            </a:r>
            <a:r>
              <a:rPr lang="en-US" sz="1600" b="1" dirty="0" err="1">
                <a:solidFill>
                  <a:srgbClr val="FF0000"/>
                </a:solidFill>
                <a:latin typeface="Courier New" panose="02070309020205020404" pitchFamily="49" charset="0"/>
                <a:cs typeface="Courier New" panose="02070309020205020404" pitchFamily="49" charset="0"/>
              </a:rPr>
              <a:t>float_str</a:t>
            </a:r>
            <a:r>
              <a:rPr lang="en-US" sz="1600" b="1" dirty="0">
                <a:solidFill>
                  <a:srgbClr val="FF0000"/>
                </a:solidFill>
                <a:latin typeface="Courier New" panose="02070309020205020404" pitchFamily="49" charset="0"/>
                <a:cs typeface="Courier New" panose="02070309020205020404" pitchFamily="49" charset="0"/>
              </a:rPr>
              <a:t>)</a:t>
            </a:r>
          </a:p>
          <a:p>
            <a:pPr marL="0" indent="0">
              <a:buNone/>
            </a:pPr>
            <a:r>
              <a:rPr lang="en-US" sz="1600" b="1" dirty="0">
                <a:solidFill>
                  <a:srgbClr val="FF0000"/>
                </a:solidFill>
                <a:latin typeface="Courier New" panose="02070309020205020404" pitchFamily="49" charset="0"/>
                <a:cs typeface="Courier New" panose="02070309020205020404" pitchFamily="49" charset="0"/>
              </a:rPr>
              <a:t>	except </a:t>
            </a:r>
            <a:r>
              <a:rPr lang="en-US" sz="1600" b="1" dirty="0" err="1">
                <a:solidFill>
                  <a:srgbClr val="FF0000"/>
                </a:solidFill>
                <a:latin typeface="Courier New" panose="02070309020205020404" pitchFamily="49" charset="0"/>
                <a:cs typeface="Courier New" panose="02070309020205020404" pitchFamily="49" charset="0"/>
              </a:rPr>
              <a:t>ValueError</a:t>
            </a:r>
            <a:r>
              <a:rPr lang="en-US" sz="1600" b="1" dirty="0">
                <a:solidFill>
                  <a:srgbClr val="FF0000"/>
                </a:solidFill>
                <a:latin typeface="Courier New" panose="02070309020205020404" pitchFamily="49" charset="0"/>
                <a:cs typeface="Courier New" panose="02070309020205020404" pitchFamily="49" charset="0"/>
              </a:rPr>
              <a:t>:</a:t>
            </a:r>
          </a:p>
          <a:p>
            <a:pPr marL="0" indent="0">
              <a:buNone/>
            </a:pPr>
            <a:r>
              <a:rPr lang="en-US" sz="1600" b="1" dirty="0">
                <a:solidFill>
                  <a:srgbClr val="FF0000"/>
                </a:solidFill>
                <a:latin typeface="Courier New" panose="02070309020205020404" pitchFamily="49" charset="0"/>
                <a:cs typeface="Courier New" panose="02070309020205020404" pitchFamily="49" charset="0"/>
              </a:rPr>
              <a:t>		print('Invalid string given for conversion to float')</a:t>
            </a:r>
          </a:p>
          <a:p>
            <a:pPr marL="0" indent="0">
              <a:buNone/>
            </a:pPr>
            <a:endParaRPr lang="en-GB" dirty="0"/>
          </a:p>
          <a:p>
            <a:pPr marL="0" indent="0">
              <a:buNone/>
            </a:pPr>
            <a:r>
              <a:rPr lang="en-GB" dirty="0"/>
              <a:t>And call this function with ‘12.3’, ‘12..3’,()</a:t>
            </a:r>
          </a:p>
          <a:p>
            <a:pPr marL="0" indent="0">
              <a:buNone/>
            </a:pPr>
            <a:endParaRPr lang="en-GB" dirty="0"/>
          </a:p>
        </p:txBody>
      </p:sp>
    </p:spTree>
    <p:extLst>
      <p:ext uri="{BB962C8B-B14F-4D97-AF65-F5344CB8AC3E}">
        <p14:creationId xmlns:p14="http://schemas.microsoft.com/office/powerpoint/2010/main" val="1708812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Try these</a:t>
            </a:r>
          </a:p>
        </p:txBody>
      </p:sp>
      <p:sp>
        <p:nvSpPr>
          <p:cNvPr id="3" name="Content Placeholder 2"/>
          <p:cNvSpPr>
            <a:spLocks noGrp="1"/>
          </p:cNvSpPr>
          <p:nvPr>
            <p:ph idx="1"/>
          </p:nvPr>
        </p:nvSpPr>
        <p:spPr/>
        <p:txBody>
          <a:bodyPr>
            <a:normAutofit/>
          </a:bodyPr>
          <a:lstStyle/>
          <a:p>
            <a:pPr marL="0" indent="0">
              <a:buNone/>
            </a:pPr>
            <a:r>
              <a:rPr lang="en-GB" dirty="0"/>
              <a:t>&gt;&gt;&gt; </a:t>
            </a:r>
            <a:r>
              <a:rPr lang="en-GB" dirty="0">
                <a:solidFill>
                  <a:srgbClr val="FF0000"/>
                </a:solidFill>
              </a:rPr>
              <a:t>myfloat_to_num_func2('12.3')</a:t>
            </a:r>
          </a:p>
          <a:p>
            <a:pPr marL="0" indent="0">
              <a:buNone/>
            </a:pPr>
            <a:endParaRPr lang="en-GB" dirty="0"/>
          </a:p>
          <a:p>
            <a:pPr marL="0" indent="0">
              <a:buNone/>
            </a:pPr>
            <a:r>
              <a:rPr lang="en-GB" dirty="0"/>
              <a:t>&gt;&gt;&gt; </a:t>
            </a:r>
            <a:r>
              <a:rPr lang="en-GB" dirty="0">
                <a:solidFill>
                  <a:srgbClr val="FF0000"/>
                </a:solidFill>
              </a:rPr>
              <a:t>myfloat_to_num_func2('12..3')</a:t>
            </a:r>
          </a:p>
          <a:p>
            <a:pPr marL="0" indent="0">
              <a:buNone/>
            </a:pPr>
            <a:endParaRPr lang="en-GB" dirty="0"/>
          </a:p>
          <a:p>
            <a:pPr marL="0" indent="0">
              <a:buNone/>
            </a:pPr>
            <a:r>
              <a:rPr lang="en-GB" dirty="0"/>
              <a:t>&gt;&gt;&gt; </a:t>
            </a:r>
            <a:r>
              <a:rPr lang="en-GB" dirty="0">
                <a:solidFill>
                  <a:srgbClr val="FF0000"/>
                </a:solidFill>
              </a:rPr>
              <a:t>myfloat_to_num_func2(())</a:t>
            </a:r>
          </a:p>
        </p:txBody>
      </p:sp>
    </p:spTree>
    <p:extLst>
      <p:ext uri="{BB962C8B-B14F-4D97-AF65-F5344CB8AC3E}">
        <p14:creationId xmlns:p14="http://schemas.microsoft.com/office/powerpoint/2010/main" val="35964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Try these</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&gt;&gt;&gt; </a:t>
            </a:r>
            <a:r>
              <a:rPr lang="en-GB" dirty="0">
                <a:solidFill>
                  <a:srgbClr val="FF0000"/>
                </a:solidFill>
              </a:rPr>
              <a:t>myfloat_to_num_func2('12.3')</a:t>
            </a:r>
          </a:p>
          <a:p>
            <a:pPr marL="0" indent="0">
              <a:buNone/>
            </a:pPr>
            <a:r>
              <a:rPr lang="en-GB" dirty="0">
                <a:solidFill>
                  <a:srgbClr val="0070C0"/>
                </a:solidFill>
              </a:rPr>
              <a:t>12.3</a:t>
            </a:r>
          </a:p>
          <a:p>
            <a:pPr marL="0" indent="0">
              <a:buNone/>
            </a:pPr>
            <a:r>
              <a:rPr lang="en-GB" dirty="0"/>
              <a:t>&gt;&gt;&gt; </a:t>
            </a:r>
            <a:r>
              <a:rPr lang="en-GB" dirty="0">
                <a:solidFill>
                  <a:srgbClr val="FF0000"/>
                </a:solidFill>
              </a:rPr>
              <a:t>myfloat_to_num_func2('12..3')</a:t>
            </a:r>
          </a:p>
          <a:p>
            <a:pPr marL="0" indent="0">
              <a:buNone/>
            </a:pPr>
            <a:r>
              <a:rPr lang="en-US" dirty="0">
                <a:solidFill>
                  <a:srgbClr val="0070C0"/>
                </a:solidFill>
              </a:rPr>
              <a:t>Invalid string given for conversion to float</a:t>
            </a:r>
          </a:p>
          <a:p>
            <a:pPr marL="0" indent="0">
              <a:buNone/>
            </a:pPr>
            <a:r>
              <a:rPr lang="en-GB" dirty="0"/>
              <a:t>&gt;&gt;&gt; </a:t>
            </a:r>
            <a:r>
              <a:rPr lang="en-GB" dirty="0">
                <a:solidFill>
                  <a:srgbClr val="FF0000"/>
                </a:solidFill>
              </a:rPr>
              <a:t>myfloat_to_num_func2(())</a:t>
            </a:r>
          </a:p>
          <a:p>
            <a:pPr marL="0" indent="0">
              <a:buNone/>
            </a:pPr>
            <a:r>
              <a:rPr lang="en-GB" dirty="0" err="1">
                <a:solidFill>
                  <a:srgbClr val="0070C0"/>
                </a:solidFill>
              </a:rPr>
              <a:t>Traceback</a:t>
            </a:r>
            <a:r>
              <a:rPr lang="en-GB" dirty="0">
                <a:solidFill>
                  <a:srgbClr val="0070C0"/>
                </a:solidFill>
              </a:rPr>
              <a:t> (most recent call last):</a:t>
            </a:r>
          </a:p>
          <a:p>
            <a:pPr marL="0" indent="0">
              <a:buNone/>
            </a:pPr>
            <a:r>
              <a:rPr lang="en-GB" dirty="0">
                <a:solidFill>
                  <a:srgbClr val="0070C0"/>
                </a:solidFill>
              </a:rPr>
              <a:t>File "&lt;console&gt;", line 1, in &lt;module&gt;</a:t>
            </a:r>
          </a:p>
          <a:p>
            <a:pPr marL="0" indent="0">
              <a:buNone/>
            </a:pPr>
            <a:r>
              <a:rPr lang="en-GB" dirty="0" err="1">
                <a:solidFill>
                  <a:srgbClr val="0070C0"/>
                </a:solidFill>
              </a:rPr>
              <a:t>def</a:t>
            </a:r>
            <a:r>
              <a:rPr lang="en-GB" dirty="0">
                <a:solidFill>
                  <a:srgbClr val="0070C0"/>
                </a:solidFill>
              </a:rPr>
              <a:t> myfloat_to_num_func1(</a:t>
            </a:r>
            <a:r>
              <a:rPr lang="en-GB" dirty="0" err="1">
                <a:solidFill>
                  <a:srgbClr val="0070C0"/>
                </a:solidFill>
              </a:rPr>
              <a:t>float_str</a:t>
            </a:r>
            <a:r>
              <a:rPr lang="en-GB" dirty="0">
                <a:solidFill>
                  <a:srgbClr val="0070C0"/>
                </a:solidFill>
              </a:rPr>
              <a:t>):</a:t>
            </a:r>
          </a:p>
          <a:p>
            <a:pPr marL="0" indent="0">
              <a:buNone/>
            </a:pPr>
            <a:r>
              <a:rPr lang="en-GB" dirty="0">
                <a:solidFill>
                  <a:srgbClr val="0070C0"/>
                </a:solidFill>
              </a:rPr>
              <a:t>File "&lt;</a:t>
            </a:r>
            <a:r>
              <a:rPr lang="en-GB" dirty="0" err="1">
                <a:solidFill>
                  <a:srgbClr val="0070C0"/>
                </a:solidFill>
              </a:rPr>
              <a:t>tmp</a:t>
            </a:r>
            <a:r>
              <a:rPr lang="en-GB" dirty="0">
                <a:solidFill>
                  <a:srgbClr val="0070C0"/>
                </a:solidFill>
              </a:rPr>
              <a:t> 25&gt;", line 3, in myfloat_to_num_func2</a:t>
            </a:r>
          </a:p>
          <a:p>
            <a:pPr marL="0" indent="0">
              <a:buNone/>
            </a:pPr>
            <a:r>
              <a:rPr lang="en-GB" dirty="0" err="1">
                <a:solidFill>
                  <a:srgbClr val="0070C0"/>
                </a:solidFill>
              </a:rPr>
              <a:t>TypeError</a:t>
            </a:r>
            <a:r>
              <a:rPr lang="en-GB" dirty="0">
                <a:solidFill>
                  <a:srgbClr val="0070C0"/>
                </a:solidFill>
              </a:rPr>
              <a:t>: float() argument must be a string or a number</a:t>
            </a:r>
          </a:p>
        </p:txBody>
      </p:sp>
    </p:spTree>
    <p:extLst>
      <p:ext uri="{BB962C8B-B14F-4D97-AF65-F5344CB8AC3E}">
        <p14:creationId xmlns:p14="http://schemas.microsoft.com/office/powerpoint/2010/main" val="481834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All exceptions</a:t>
            </a:r>
          </a:p>
        </p:txBody>
      </p:sp>
      <p:sp>
        <p:nvSpPr>
          <p:cNvPr id="3" name="Content Placeholder 2"/>
          <p:cNvSpPr>
            <a:spLocks noGrp="1"/>
          </p:cNvSpPr>
          <p:nvPr>
            <p:ph idx="1"/>
          </p:nvPr>
        </p:nvSpPr>
        <p:spPr>
          <a:xfrm>
            <a:off x="0" y="2004296"/>
            <a:ext cx="9144000" cy="3744590"/>
          </a:xfrm>
        </p:spPr>
        <p:txBody>
          <a:bodyPr>
            <a:normAutofit/>
          </a:bodyPr>
          <a:lstStyle/>
          <a:p>
            <a:pPr marL="0" indent="0">
              <a:buNone/>
            </a:pPr>
            <a:r>
              <a:rPr lang="en-GB" sz="1600" b="1" dirty="0" err="1">
                <a:solidFill>
                  <a:srgbClr val="FF0000"/>
                </a:solidFill>
                <a:latin typeface="Courier New" panose="02070309020205020404" pitchFamily="49" charset="0"/>
                <a:cs typeface="Courier New" panose="02070309020205020404" pitchFamily="49" charset="0"/>
              </a:rPr>
              <a:t>def</a:t>
            </a:r>
            <a:r>
              <a:rPr lang="en-GB" sz="1600" b="1" dirty="0">
                <a:solidFill>
                  <a:srgbClr val="FF0000"/>
                </a:solidFill>
                <a:latin typeface="Courier New" panose="02070309020205020404" pitchFamily="49" charset="0"/>
                <a:cs typeface="Courier New" panose="02070309020205020404" pitchFamily="49" charset="0"/>
              </a:rPr>
              <a:t> myfloat_to_num_func3(</a:t>
            </a:r>
            <a:r>
              <a:rPr lang="en-GB" sz="1600" b="1" dirty="0" err="1">
                <a:solidFill>
                  <a:srgbClr val="FF0000"/>
                </a:solidFill>
                <a:latin typeface="Courier New" panose="02070309020205020404" pitchFamily="49" charset="0"/>
                <a:cs typeface="Courier New" panose="02070309020205020404" pitchFamily="49" charset="0"/>
              </a:rPr>
              <a:t>float_str</a:t>
            </a:r>
            <a:r>
              <a:rPr lang="en-GB" sz="1600" b="1" dirty="0">
                <a:solidFill>
                  <a:srgbClr val="FF0000"/>
                </a:solidFill>
                <a:latin typeface="Courier New" panose="02070309020205020404" pitchFamily="49" charset="0"/>
                <a:cs typeface="Courier New" panose="02070309020205020404" pitchFamily="49" charset="0"/>
              </a:rPr>
              <a:t>):</a:t>
            </a:r>
          </a:p>
          <a:p>
            <a:pPr marL="0" indent="0">
              <a:buNone/>
            </a:pPr>
            <a:r>
              <a:rPr lang="en-GB" sz="1600" b="1" dirty="0">
                <a:solidFill>
                  <a:srgbClr val="FF0000"/>
                </a:solidFill>
                <a:latin typeface="Courier New" panose="02070309020205020404" pitchFamily="49" charset="0"/>
                <a:cs typeface="Courier New" panose="02070309020205020404" pitchFamily="49" charset="0"/>
              </a:rPr>
              <a:t>	</a:t>
            </a:r>
            <a:r>
              <a:rPr lang="en-US" sz="1600" b="1" dirty="0">
                <a:solidFill>
                  <a:srgbClr val="FF0000"/>
                </a:solidFill>
                <a:latin typeface="Courier New" panose="02070309020205020404" pitchFamily="49" charset="0"/>
                <a:cs typeface="Courier New" panose="02070309020205020404" pitchFamily="49" charset="0"/>
              </a:rPr>
              <a:t>try:</a:t>
            </a:r>
          </a:p>
          <a:p>
            <a:pPr marL="0" indent="0">
              <a:buNone/>
            </a:pPr>
            <a:r>
              <a:rPr lang="en-US" sz="1600" b="1" dirty="0">
                <a:solidFill>
                  <a:srgbClr val="FF0000"/>
                </a:solidFill>
                <a:latin typeface="Courier New" panose="02070309020205020404" pitchFamily="49" charset="0"/>
                <a:cs typeface="Courier New" panose="02070309020205020404" pitchFamily="49" charset="0"/>
              </a:rPr>
              <a:t>		return float(</a:t>
            </a:r>
            <a:r>
              <a:rPr lang="en-US" sz="1600" b="1" dirty="0" err="1">
                <a:solidFill>
                  <a:srgbClr val="FF0000"/>
                </a:solidFill>
                <a:latin typeface="Courier New" panose="02070309020205020404" pitchFamily="49" charset="0"/>
                <a:cs typeface="Courier New" panose="02070309020205020404" pitchFamily="49" charset="0"/>
              </a:rPr>
              <a:t>float_str</a:t>
            </a:r>
            <a:r>
              <a:rPr lang="en-US" sz="1600" b="1" dirty="0">
                <a:solidFill>
                  <a:srgbClr val="FF0000"/>
                </a:solidFill>
                <a:latin typeface="Courier New" panose="02070309020205020404" pitchFamily="49" charset="0"/>
                <a:cs typeface="Courier New" panose="02070309020205020404" pitchFamily="49" charset="0"/>
              </a:rPr>
              <a:t>)</a:t>
            </a:r>
          </a:p>
          <a:p>
            <a:pPr marL="0" indent="0">
              <a:buNone/>
            </a:pPr>
            <a:r>
              <a:rPr lang="en-US" sz="1600" b="1" dirty="0">
                <a:solidFill>
                  <a:srgbClr val="FF0000"/>
                </a:solidFill>
                <a:latin typeface="Courier New" panose="02070309020205020404" pitchFamily="49" charset="0"/>
                <a:cs typeface="Courier New" panose="02070309020205020404" pitchFamily="49" charset="0"/>
              </a:rPr>
              <a:t>	except </a:t>
            </a:r>
            <a:r>
              <a:rPr lang="en-US" sz="1600" b="1" dirty="0" err="1">
                <a:solidFill>
                  <a:srgbClr val="FF0000"/>
                </a:solidFill>
                <a:latin typeface="Courier New" panose="02070309020205020404" pitchFamily="49" charset="0"/>
                <a:cs typeface="Courier New" panose="02070309020205020404" pitchFamily="49" charset="0"/>
              </a:rPr>
              <a:t>ValueError</a:t>
            </a:r>
            <a:r>
              <a:rPr lang="en-US" sz="1600" b="1" dirty="0">
                <a:solidFill>
                  <a:srgbClr val="FF0000"/>
                </a:solidFill>
                <a:latin typeface="Courier New" panose="02070309020205020404" pitchFamily="49" charset="0"/>
                <a:cs typeface="Courier New" panose="02070309020205020404" pitchFamily="49" charset="0"/>
              </a:rPr>
              <a:t>:</a:t>
            </a:r>
          </a:p>
          <a:p>
            <a:pPr marL="0" indent="0">
              <a:buNone/>
            </a:pPr>
            <a:r>
              <a:rPr lang="en-US" sz="1600" b="1" dirty="0">
                <a:solidFill>
                  <a:srgbClr val="FF0000"/>
                </a:solidFill>
                <a:latin typeface="Courier New" panose="02070309020205020404" pitchFamily="49" charset="0"/>
                <a:cs typeface="Courier New" panose="02070309020205020404" pitchFamily="49" charset="0"/>
              </a:rPr>
              <a:t>		print('Invalid string given for conversion to float')</a:t>
            </a:r>
          </a:p>
          <a:p>
            <a:pPr marL="0" indent="0">
              <a:buNone/>
            </a:pPr>
            <a:r>
              <a:rPr lang="en-US" sz="1600" b="1" dirty="0">
                <a:solidFill>
                  <a:srgbClr val="FF0000"/>
                </a:solidFill>
                <a:latin typeface="Courier New" panose="02070309020205020404" pitchFamily="49" charset="0"/>
                <a:cs typeface="Courier New" panose="02070309020205020404" pitchFamily="49" charset="0"/>
              </a:rPr>
              <a:t>	except </a:t>
            </a:r>
            <a:r>
              <a:rPr lang="en-US" sz="1600" b="1" dirty="0" err="1">
                <a:solidFill>
                  <a:srgbClr val="FF0000"/>
                </a:solidFill>
                <a:latin typeface="Courier New" panose="02070309020205020404" pitchFamily="49" charset="0"/>
                <a:cs typeface="Courier New" panose="02070309020205020404" pitchFamily="49" charset="0"/>
              </a:rPr>
              <a:t>TypeError</a:t>
            </a:r>
            <a:r>
              <a:rPr lang="en-US" sz="1600" b="1" dirty="0">
                <a:solidFill>
                  <a:srgbClr val="FF0000"/>
                </a:solidFill>
                <a:latin typeface="Courier New" panose="02070309020205020404" pitchFamily="49" charset="0"/>
                <a:cs typeface="Courier New" panose="02070309020205020404" pitchFamily="49" charset="0"/>
              </a:rPr>
              <a:t>:</a:t>
            </a:r>
          </a:p>
          <a:p>
            <a:pPr marL="0" indent="0">
              <a:buNone/>
            </a:pPr>
            <a:r>
              <a:rPr lang="en-US" sz="1600" b="1" dirty="0">
                <a:solidFill>
                  <a:srgbClr val="FF0000"/>
                </a:solidFill>
                <a:latin typeface="Courier New" panose="02070309020205020404" pitchFamily="49" charset="0"/>
                <a:cs typeface="Courier New" panose="02070309020205020404" pitchFamily="49" charset="0"/>
              </a:rPr>
              <a:t>		print('Object given for conversion to float')</a:t>
            </a:r>
          </a:p>
          <a:p>
            <a:pPr marL="0" indent="0">
              <a:buNone/>
            </a:pPr>
            <a:r>
              <a:rPr lang="en-GB" sz="1600" b="1" dirty="0"/>
              <a:t>And call this function with ‘12.3’, ‘12..3’,()</a:t>
            </a:r>
          </a:p>
          <a:p>
            <a:pPr marL="0" indent="0">
              <a:buNone/>
            </a:pPr>
            <a:endParaRPr lang="en-GB" sz="1600" b="1" dirty="0"/>
          </a:p>
        </p:txBody>
      </p:sp>
    </p:spTree>
    <p:extLst>
      <p:ext uri="{BB962C8B-B14F-4D97-AF65-F5344CB8AC3E}">
        <p14:creationId xmlns:p14="http://schemas.microsoft.com/office/powerpoint/2010/main" val="195960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Try these</a:t>
            </a:r>
          </a:p>
        </p:txBody>
      </p:sp>
      <p:sp>
        <p:nvSpPr>
          <p:cNvPr id="3" name="Content Placeholder 2"/>
          <p:cNvSpPr>
            <a:spLocks noGrp="1"/>
          </p:cNvSpPr>
          <p:nvPr>
            <p:ph idx="1"/>
          </p:nvPr>
        </p:nvSpPr>
        <p:spPr/>
        <p:txBody>
          <a:bodyPr>
            <a:normAutofit/>
          </a:bodyPr>
          <a:lstStyle/>
          <a:p>
            <a:pPr marL="0" indent="0">
              <a:buNone/>
            </a:pPr>
            <a:r>
              <a:rPr lang="en-GB" dirty="0"/>
              <a:t>&gt;&gt;&gt; </a:t>
            </a:r>
            <a:r>
              <a:rPr lang="en-GB" dirty="0">
                <a:solidFill>
                  <a:srgbClr val="FF0000"/>
                </a:solidFill>
              </a:rPr>
              <a:t>myfloat_to_num_func3('12.3')</a:t>
            </a:r>
          </a:p>
          <a:p>
            <a:pPr marL="0" indent="0">
              <a:buNone/>
            </a:pPr>
            <a:endParaRPr lang="en-GB" dirty="0">
              <a:solidFill>
                <a:srgbClr val="0070C0"/>
              </a:solidFill>
            </a:endParaRPr>
          </a:p>
          <a:p>
            <a:pPr marL="0" indent="0">
              <a:buNone/>
            </a:pPr>
            <a:r>
              <a:rPr lang="en-GB" dirty="0"/>
              <a:t>&gt;&gt;&gt; </a:t>
            </a:r>
            <a:r>
              <a:rPr lang="en-GB" dirty="0">
                <a:solidFill>
                  <a:srgbClr val="FF0000"/>
                </a:solidFill>
              </a:rPr>
              <a:t>myfloat_to_num_func3('12..3')</a:t>
            </a:r>
          </a:p>
          <a:p>
            <a:pPr marL="0" indent="0">
              <a:buNone/>
            </a:pPr>
            <a:endParaRPr lang="en-GB" dirty="0"/>
          </a:p>
          <a:p>
            <a:pPr marL="0" indent="0">
              <a:buNone/>
            </a:pPr>
            <a:r>
              <a:rPr lang="en-GB" dirty="0"/>
              <a:t>&gt;&gt;&gt; </a:t>
            </a:r>
            <a:r>
              <a:rPr lang="en-GB" dirty="0">
                <a:solidFill>
                  <a:srgbClr val="FF0000"/>
                </a:solidFill>
              </a:rPr>
              <a:t>myfloat_to_num_func3(())</a:t>
            </a:r>
          </a:p>
          <a:p>
            <a:pPr marL="0" indent="0">
              <a:buNone/>
            </a:pPr>
            <a:endParaRPr lang="en-GB" dirty="0">
              <a:solidFill>
                <a:srgbClr val="FF0000"/>
              </a:solidFill>
            </a:endParaRPr>
          </a:p>
        </p:txBody>
      </p:sp>
    </p:spTree>
    <p:extLst>
      <p:ext uri="{BB962C8B-B14F-4D97-AF65-F5344CB8AC3E}">
        <p14:creationId xmlns:p14="http://schemas.microsoft.com/office/powerpoint/2010/main" val="3458386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Try these</a:t>
            </a:r>
          </a:p>
        </p:txBody>
      </p:sp>
      <p:sp>
        <p:nvSpPr>
          <p:cNvPr id="3" name="Content Placeholder 2"/>
          <p:cNvSpPr>
            <a:spLocks noGrp="1"/>
          </p:cNvSpPr>
          <p:nvPr>
            <p:ph idx="1"/>
          </p:nvPr>
        </p:nvSpPr>
        <p:spPr/>
        <p:txBody>
          <a:bodyPr>
            <a:normAutofit/>
          </a:bodyPr>
          <a:lstStyle/>
          <a:p>
            <a:pPr marL="0" indent="0">
              <a:buNone/>
            </a:pPr>
            <a:r>
              <a:rPr lang="en-GB" dirty="0"/>
              <a:t>&gt;&gt;&gt; </a:t>
            </a:r>
            <a:r>
              <a:rPr lang="en-GB" dirty="0">
                <a:solidFill>
                  <a:srgbClr val="FF0000"/>
                </a:solidFill>
              </a:rPr>
              <a:t>myfloat_to_num_func3('12.3')</a:t>
            </a:r>
          </a:p>
          <a:p>
            <a:pPr marL="0" indent="0">
              <a:buNone/>
            </a:pPr>
            <a:r>
              <a:rPr lang="en-GB" dirty="0">
                <a:solidFill>
                  <a:srgbClr val="0070C0"/>
                </a:solidFill>
              </a:rPr>
              <a:t>12.3</a:t>
            </a:r>
          </a:p>
          <a:p>
            <a:pPr marL="0" indent="0">
              <a:buNone/>
            </a:pPr>
            <a:r>
              <a:rPr lang="en-GB" dirty="0"/>
              <a:t>&gt;&gt;&gt; </a:t>
            </a:r>
            <a:r>
              <a:rPr lang="en-GB" dirty="0">
                <a:solidFill>
                  <a:srgbClr val="FF0000"/>
                </a:solidFill>
              </a:rPr>
              <a:t>myfloat_to_num_func3('12..3')</a:t>
            </a:r>
          </a:p>
          <a:p>
            <a:pPr marL="0" indent="0">
              <a:buNone/>
            </a:pPr>
            <a:r>
              <a:rPr lang="en-US" dirty="0">
                <a:solidFill>
                  <a:srgbClr val="0070C0"/>
                </a:solidFill>
              </a:rPr>
              <a:t>Invalid string given for conversion to float</a:t>
            </a:r>
          </a:p>
          <a:p>
            <a:pPr marL="0" indent="0">
              <a:buNone/>
            </a:pPr>
            <a:r>
              <a:rPr lang="en-GB" dirty="0"/>
              <a:t>&gt;&gt;&gt; </a:t>
            </a:r>
            <a:r>
              <a:rPr lang="en-GB" dirty="0">
                <a:solidFill>
                  <a:srgbClr val="FF0000"/>
                </a:solidFill>
              </a:rPr>
              <a:t>myfloat_to_num_func3(())</a:t>
            </a:r>
          </a:p>
          <a:p>
            <a:pPr marL="0" indent="0">
              <a:buNone/>
            </a:pPr>
            <a:r>
              <a:rPr lang="en-US" dirty="0">
                <a:solidFill>
                  <a:srgbClr val="0070C0"/>
                </a:solidFill>
              </a:rPr>
              <a:t>Object given for conversion to float</a:t>
            </a:r>
            <a:endParaRPr lang="en-GB" dirty="0">
              <a:solidFill>
                <a:srgbClr val="0070C0"/>
              </a:solidFill>
            </a:endParaRPr>
          </a:p>
        </p:txBody>
      </p:sp>
    </p:spTree>
    <p:extLst>
      <p:ext uri="{BB962C8B-B14F-4D97-AF65-F5344CB8AC3E}">
        <p14:creationId xmlns:p14="http://schemas.microsoft.com/office/powerpoint/2010/main" val="2737967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solidFill>
                  <a:srgbClr val="C00000"/>
                </a:solidFill>
              </a:rPr>
              <a:t>What if I want to catch all exceptions?</a:t>
            </a:r>
          </a:p>
        </p:txBody>
      </p:sp>
      <p:sp>
        <p:nvSpPr>
          <p:cNvPr id="3" name="Content Placeholder 2"/>
          <p:cNvSpPr>
            <a:spLocks noGrp="1"/>
          </p:cNvSpPr>
          <p:nvPr>
            <p:ph idx="1"/>
          </p:nvPr>
        </p:nvSpPr>
        <p:spPr>
          <a:xfrm>
            <a:off x="755576" y="2423120"/>
            <a:ext cx="7543800" cy="3886200"/>
          </a:xfrm>
        </p:spPr>
        <p:txBody>
          <a:bodyPr/>
          <a:lstStyle/>
          <a:p>
            <a:r>
              <a:rPr lang="en-GB" dirty="0"/>
              <a:t>Say I don’t want to handle different errors differently</a:t>
            </a:r>
          </a:p>
          <a:p>
            <a:r>
              <a:rPr lang="en-GB" dirty="0"/>
              <a:t>Or just want to handle all errors similarly</a:t>
            </a:r>
          </a:p>
          <a:p>
            <a:r>
              <a:rPr lang="en-GB" dirty="0">
                <a:sym typeface="Wingdings" panose="05000000000000000000" pitchFamily="2" charset="2"/>
              </a:rPr>
              <a:t> use except without any exception values</a:t>
            </a:r>
          </a:p>
          <a:p>
            <a:r>
              <a:rPr lang="en-GB" dirty="0" err="1">
                <a:sym typeface="Wingdings" panose="05000000000000000000" pitchFamily="2" charset="2"/>
              </a:rPr>
              <a:t>Eg</a:t>
            </a:r>
            <a:r>
              <a:rPr lang="en-GB" dirty="0">
                <a:sym typeface="Wingdings" panose="05000000000000000000" pitchFamily="2" charset="2"/>
              </a:rPr>
              <a:t>:</a:t>
            </a:r>
          </a:p>
          <a:p>
            <a:endParaRPr lang="en-GB" dirty="0">
              <a:sym typeface="Wingdings" panose="05000000000000000000" pitchFamily="2" charset="2"/>
            </a:endParaRPr>
          </a:p>
          <a:p>
            <a:pPr marL="342900" lvl="1" indent="0">
              <a:buNone/>
            </a:pPr>
            <a:r>
              <a:rPr lang="en-GB" b="1" dirty="0">
                <a:latin typeface="Courier New" panose="02070309020205020404" pitchFamily="49" charset="0"/>
                <a:cs typeface="Courier New" panose="02070309020205020404" pitchFamily="49" charset="0"/>
                <a:sym typeface="Wingdings" panose="05000000000000000000" pitchFamily="2" charset="2"/>
              </a:rPr>
              <a:t>try :</a:t>
            </a:r>
          </a:p>
          <a:p>
            <a:pPr marL="342900" lvl="1" indent="0">
              <a:buNone/>
            </a:pPr>
            <a:r>
              <a:rPr lang="en-GB" b="1" dirty="0">
                <a:latin typeface="Courier New" panose="02070309020205020404" pitchFamily="49" charset="0"/>
                <a:cs typeface="Courier New" panose="02070309020205020404" pitchFamily="49" charset="0"/>
                <a:sym typeface="Wingdings" panose="05000000000000000000" pitchFamily="2" charset="2"/>
              </a:rPr>
              <a:t>	&lt;code&gt;</a:t>
            </a:r>
          </a:p>
          <a:p>
            <a:pPr marL="342900" lvl="1" indent="0">
              <a:buNone/>
            </a:pPr>
            <a:r>
              <a:rPr lang="en-GB" b="1" dirty="0">
                <a:latin typeface="Courier New" panose="02070309020205020404" pitchFamily="49" charset="0"/>
                <a:cs typeface="Courier New" panose="02070309020205020404" pitchFamily="49" charset="0"/>
                <a:sym typeface="Wingdings" panose="05000000000000000000" pitchFamily="2" charset="2"/>
              </a:rPr>
              <a:t>except:</a:t>
            </a:r>
          </a:p>
          <a:p>
            <a:pPr marL="342900" lvl="1" indent="0">
              <a:buNone/>
            </a:pPr>
            <a:r>
              <a:rPr lang="en-GB" b="1" dirty="0">
                <a:latin typeface="Courier New" panose="02070309020205020404" pitchFamily="49" charset="0"/>
                <a:cs typeface="Courier New" panose="02070309020205020404" pitchFamily="49" charset="0"/>
                <a:sym typeface="Wingdings" panose="05000000000000000000" pitchFamily="2" charset="2"/>
              </a:rPr>
              <a:t>	&lt;code to handle all exceptions&gt;</a:t>
            </a:r>
          </a:p>
          <a:p>
            <a:pPr marL="342900" lvl="1" indent="0">
              <a:buNone/>
            </a:pPr>
            <a:endParaRPr lang="en-GB" dirty="0"/>
          </a:p>
        </p:txBody>
      </p:sp>
    </p:spTree>
    <p:extLst>
      <p:ext uri="{BB962C8B-B14F-4D97-AF65-F5344CB8AC3E}">
        <p14:creationId xmlns:p14="http://schemas.microsoft.com/office/powerpoint/2010/main" val="72114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All exceptions</a:t>
            </a:r>
          </a:p>
        </p:txBody>
      </p:sp>
      <p:sp>
        <p:nvSpPr>
          <p:cNvPr id="3" name="Content Placeholder 2"/>
          <p:cNvSpPr>
            <a:spLocks noGrp="1"/>
          </p:cNvSpPr>
          <p:nvPr>
            <p:ph idx="1"/>
          </p:nvPr>
        </p:nvSpPr>
        <p:spPr>
          <a:xfrm>
            <a:off x="628650" y="2004296"/>
            <a:ext cx="8407846" cy="3744590"/>
          </a:xfrm>
        </p:spPr>
        <p:txBody>
          <a:bodyPr>
            <a:normAutofit/>
          </a:bodyPr>
          <a:lstStyle/>
          <a:p>
            <a:pPr marL="0" indent="0">
              <a:buNone/>
            </a:pPr>
            <a:r>
              <a:rPr lang="en-GB" sz="2000" b="1" dirty="0" err="1">
                <a:solidFill>
                  <a:srgbClr val="FF0000"/>
                </a:solidFill>
                <a:latin typeface="Courier New" panose="02070309020205020404" pitchFamily="49" charset="0"/>
                <a:cs typeface="Courier New" panose="02070309020205020404" pitchFamily="49" charset="0"/>
              </a:rPr>
              <a:t>def</a:t>
            </a:r>
            <a:r>
              <a:rPr lang="en-GB" sz="2000" b="1" dirty="0">
                <a:solidFill>
                  <a:srgbClr val="FF0000"/>
                </a:solidFill>
                <a:latin typeface="Courier New" panose="02070309020205020404" pitchFamily="49" charset="0"/>
                <a:cs typeface="Courier New" panose="02070309020205020404" pitchFamily="49" charset="0"/>
              </a:rPr>
              <a:t> myfloat_to_num_func4(</a:t>
            </a:r>
            <a:r>
              <a:rPr lang="en-GB" sz="2000" b="1" dirty="0" err="1">
                <a:solidFill>
                  <a:srgbClr val="FF0000"/>
                </a:solidFill>
                <a:latin typeface="Courier New" panose="02070309020205020404" pitchFamily="49" charset="0"/>
                <a:cs typeface="Courier New" panose="02070309020205020404" pitchFamily="49" charset="0"/>
              </a:rPr>
              <a:t>float_str</a:t>
            </a:r>
            <a:r>
              <a:rPr lang="en-GB" sz="2000" b="1" dirty="0">
                <a:solidFill>
                  <a:srgbClr val="FF0000"/>
                </a:solidFill>
                <a:latin typeface="Courier New" panose="02070309020205020404" pitchFamily="49" charset="0"/>
                <a:cs typeface="Courier New" panose="02070309020205020404" pitchFamily="49" charset="0"/>
              </a:rPr>
              <a:t>):</a:t>
            </a:r>
          </a:p>
          <a:p>
            <a:pPr marL="0" indent="0">
              <a:buNone/>
            </a:pPr>
            <a:r>
              <a:rPr lang="en-GB" sz="2000" b="1" dirty="0">
                <a:solidFill>
                  <a:srgbClr val="FF0000"/>
                </a:solidFill>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try:</a:t>
            </a:r>
          </a:p>
          <a:p>
            <a:pPr marL="0" indent="0">
              <a:buNone/>
            </a:pPr>
            <a:r>
              <a:rPr lang="en-US" sz="2000" b="1" dirty="0">
                <a:solidFill>
                  <a:srgbClr val="FF0000"/>
                </a:solidFill>
                <a:latin typeface="Courier New" panose="02070309020205020404" pitchFamily="49" charset="0"/>
                <a:cs typeface="Courier New" panose="02070309020205020404" pitchFamily="49" charset="0"/>
              </a:rPr>
              <a:t>		return float(</a:t>
            </a:r>
            <a:r>
              <a:rPr lang="en-US" sz="2000" b="1" dirty="0" err="1">
                <a:solidFill>
                  <a:srgbClr val="FF0000"/>
                </a:solidFill>
                <a:latin typeface="Courier New" panose="02070309020205020404" pitchFamily="49" charset="0"/>
                <a:cs typeface="Courier New" panose="02070309020205020404" pitchFamily="49" charset="0"/>
              </a:rPr>
              <a:t>float_str</a:t>
            </a:r>
            <a:r>
              <a:rPr lang="en-US" sz="2000" b="1" dirty="0">
                <a:solidFill>
                  <a:srgbClr val="FF0000"/>
                </a:solidFill>
                <a:latin typeface="Courier New" panose="02070309020205020404" pitchFamily="49" charset="0"/>
                <a:cs typeface="Courier New" panose="02070309020205020404" pitchFamily="49" charset="0"/>
              </a:rPr>
              <a:t>)</a:t>
            </a:r>
          </a:p>
          <a:p>
            <a:pPr marL="0" indent="0">
              <a:buNone/>
            </a:pPr>
            <a:r>
              <a:rPr lang="en-US" sz="2000" b="1" dirty="0">
                <a:solidFill>
                  <a:srgbClr val="FF0000"/>
                </a:solidFill>
                <a:latin typeface="Courier New" panose="02070309020205020404" pitchFamily="49" charset="0"/>
                <a:cs typeface="Courier New" panose="02070309020205020404" pitchFamily="49" charset="0"/>
              </a:rPr>
              <a:t>	except:</a:t>
            </a:r>
          </a:p>
          <a:p>
            <a:pPr marL="0" indent="0">
              <a:buNone/>
            </a:pPr>
            <a:r>
              <a:rPr lang="en-US" sz="2000" b="1" dirty="0">
                <a:solidFill>
                  <a:srgbClr val="FF0000"/>
                </a:solidFill>
                <a:latin typeface="Courier New" panose="02070309020205020404" pitchFamily="49" charset="0"/>
                <a:cs typeface="Courier New" panose="02070309020205020404" pitchFamily="49" charset="0"/>
              </a:rPr>
              <a:t>		print('all errors can be handled here!')</a:t>
            </a:r>
          </a:p>
          <a:p>
            <a:pPr marL="0" indent="0">
              <a:buNone/>
            </a:pPr>
            <a:endParaRPr lang="en-GB" b="1" dirty="0"/>
          </a:p>
          <a:p>
            <a:pPr marL="0" indent="0">
              <a:buNone/>
            </a:pPr>
            <a:r>
              <a:rPr lang="en-GB" b="1" dirty="0"/>
              <a:t>And call this function with ‘12.3’, ‘12..3’,()</a:t>
            </a:r>
          </a:p>
          <a:p>
            <a:pPr marL="0" indent="0">
              <a:buNone/>
            </a:pPr>
            <a:endParaRPr lang="en-GB" b="1" dirty="0"/>
          </a:p>
        </p:txBody>
      </p:sp>
    </p:spTree>
    <p:extLst>
      <p:ext uri="{BB962C8B-B14F-4D97-AF65-F5344CB8AC3E}">
        <p14:creationId xmlns:p14="http://schemas.microsoft.com/office/powerpoint/2010/main" val="1322340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Try these</a:t>
            </a:r>
          </a:p>
        </p:txBody>
      </p:sp>
      <p:sp>
        <p:nvSpPr>
          <p:cNvPr id="3" name="Content Placeholder 2"/>
          <p:cNvSpPr>
            <a:spLocks noGrp="1"/>
          </p:cNvSpPr>
          <p:nvPr>
            <p:ph idx="1"/>
          </p:nvPr>
        </p:nvSpPr>
        <p:spPr/>
        <p:txBody>
          <a:bodyPr/>
          <a:lstStyle/>
          <a:p>
            <a:pPr marL="0" indent="0">
              <a:buNone/>
            </a:pPr>
            <a:r>
              <a:rPr lang="en-GB" dirty="0"/>
              <a:t>&gt;&gt;&gt; </a:t>
            </a:r>
            <a:r>
              <a:rPr lang="en-GB" dirty="0">
                <a:solidFill>
                  <a:srgbClr val="FF0000"/>
                </a:solidFill>
              </a:rPr>
              <a:t>myfloat_to_num_func4('12.3')</a:t>
            </a:r>
          </a:p>
          <a:p>
            <a:pPr marL="0" indent="0">
              <a:buNone/>
            </a:pPr>
            <a:endParaRPr lang="en-GB" dirty="0"/>
          </a:p>
          <a:p>
            <a:pPr marL="0" indent="0">
              <a:buNone/>
            </a:pPr>
            <a:r>
              <a:rPr lang="en-GB" dirty="0"/>
              <a:t>&gt;&gt;&gt; </a:t>
            </a:r>
            <a:r>
              <a:rPr lang="en-GB" dirty="0">
                <a:solidFill>
                  <a:srgbClr val="FF0000"/>
                </a:solidFill>
              </a:rPr>
              <a:t>myfloat_to_num_func4('12..3')</a:t>
            </a:r>
          </a:p>
          <a:p>
            <a:pPr marL="0" indent="0">
              <a:buNone/>
            </a:pPr>
            <a:endParaRPr lang="en-US" dirty="0">
              <a:solidFill>
                <a:srgbClr val="0070C0"/>
              </a:solidFill>
            </a:endParaRPr>
          </a:p>
          <a:p>
            <a:pPr marL="0" indent="0">
              <a:buNone/>
            </a:pPr>
            <a:r>
              <a:rPr lang="en-GB" dirty="0"/>
              <a:t>&gt;&gt;&gt; </a:t>
            </a:r>
            <a:r>
              <a:rPr lang="en-GB" dirty="0">
                <a:solidFill>
                  <a:srgbClr val="FF0000"/>
                </a:solidFill>
              </a:rPr>
              <a:t>myfloat_to_num_func4(())</a:t>
            </a:r>
          </a:p>
          <a:p>
            <a:pPr marL="0" indent="0">
              <a:buNone/>
            </a:pPr>
            <a:endParaRPr lang="en-US" dirty="0">
              <a:solidFill>
                <a:srgbClr val="0070C0"/>
              </a:solidFill>
            </a:endParaRPr>
          </a:p>
          <a:p>
            <a:pPr marL="0" indent="0">
              <a:buNone/>
            </a:pPr>
            <a:endParaRPr lang="en-GB" dirty="0"/>
          </a:p>
        </p:txBody>
      </p:sp>
    </p:spTree>
    <p:extLst>
      <p:ext uri="{BB962C8B-B14F-4D97-AF65-F5344CB8AC3E}">
        <p14:creationId xmlns:p14="http://schemas.microsoft.com/office/powerpoint/2010/main" val="1102793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C00000"/>
                </a:solidFill>
              </a:rPr>
              <a:t>Try these</a:t>
            </a:r>
          </a:p>
        </p:txBody>
      </p:sp>
      <p:sp>
        <p:nvSpPr>
          <p:cNvPr id="3" name="Content Placeholder 2"/>
          <p:cNvSpPr>
            <a:spLocks noGrp="1"/>
          </p:cNvSpPr>
          <p:nvPr>
            <p:ph idx="1"/>
          </p:nvPr>
        </p:nvSpPr>
        <p:spPr/>
        <p:txBody>
          <a:bodyPr/>
          <a:lstStyle/>
          <a:p>
            <a:pPr marL="0" indent="0">
              <a:buNone/>
            </a:pPr>
            <a:r>
              <a:rPr lang="en-GB" dirty="0"/>
              <a:t>&gt;&gt;&gt; </a:t>
            </a:r>
            <a:r>
              <a:rPr lang="en-GB" dirty="0">
                <a:solidFill>
                  <a:srgbClr val="FF0000"/>
                </a:solidFill>
              </a:rPr>
              <a:t>myfloat_to_num_func4('12.3')</a:t>
            </a:r>
          </a:p>
          <a:p>
            <a:pPr marL="0" indent="0">
              <a:buNone/>
            </a:pPr>
            <a:r>
              <a:rPr lang="en-GB" dirty="0">
                <a:solidFill>
                  <a:srgbClr val="0070C0"/>
                </a:solidFill>
              </a:rPr>
              <a:t>12.3</a:t>
            </a:r>
          </a:p>
          <a:p>
            <a:pPr marL="0" indent="0">
              <a:buNone/>
            </a:pPr>
            <a:r>
              <a:rPr lang="en-GB" dirty="0"/>
              <a:t>&gt;&gt;&gt; </a:t>
            </a:r>
            <a:r>
              <a:rPr lang="en-GB" dirty="0">
                <a:solidFill>
                  <a:srgbClr val="FF0000"/>
                </a:solidFill>
              </a:rPr>
              <a:t>myfloat_to_num_func4('12..3')</a:t>
            </a:r>
          </a:p>
          <a:p>
            <a:pPr marL="0" indent="0">
              <a:buNone/>
            </a:pPr>
            <a:r>
              <a:rPr lang="en-US" dirty="0">
                <a:solidFill>
                  <a:srgbClr val="0070C0"/>
                </a:solidFill>
              </a:rPr>
              <a:t>all errors can be handled here!</a:t>
            </a:r>
          </a:p>
          <a:p>
            <a:pPr marL="0" indent="0">
              <a:buNone/>
            </a:pPr>
            <a:r>
              <a:rPr lang="en-GB" dirty="0"/>
              <a:t>&gt;&gt;&gt; </a:t>
            </a:r>
            <a:r>
              <a:rPr lang="en-GB" dirty="0">
                <a:solidFill>
                  <a:srgbClr val="FF0000"/>
                </a:solidFill>
              </a:rPr>
              <a:t>myfloat_to_num_func4(())</a:t>
            </a:r>
          </a:p>
          <a:p>
            <a:pPr marL="0" indent="0">
              <a:buNone/>
            </a:pPr>
            <a:r>
              <a:rPr lang="en-US" dirty="0">
                <a:solidFill>
                  <a:srgbClr val="0070C0"/>
                </a:solidFill>
              </a:rPr>
              <a:t>all errors can be handled here!</a:t>
            </a:r>
          </a:p>
          <a:p>
            <a:pPr marL="0" indent="0">
              <a:buNone/>
            </a:pPr>
            <a:endParaRPr lang="en-GB" dirty="0"/>
          </a:p>
        </p:txBody>
      </p:sp>
    </p:spTree>
    <p:extLst>
      <p:ext uri="{BB962C8B-B14F-4D97-AF65-F5344CB8AC3E}">
        <p14:creationId xmlns:p14="http://schemas.microsoft.com/office/powerpoint/2010/main" val="33944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69D8-5A10-4B38-B65D-7587B9B40406}"/>
              </a:ext>
            </a:extLst>
          </p:cNvPr>
          <p:cNvSpPr>
            <a:spLocks noGrp="1"/>
          </p:cNvSpPr>
          <p:nvPr>
            <p:ph type="title"/>
          </p:nvPr>
        </p:nvSpPr>
        <p:spPr>
          <a:xfrm>
            <a:off x="755576" y="332656"/>
            <a:ext cx="6781800" cy="936104"/>
          </a:xfrm>
        </p:spPr>
        <p:txBody>
          <a:bodyPr/>
          <a:lstStyle/>
          <a:p>
            <a:r>
              <a:rPr lang="en-GB" b="1" dirty="0">
                <a:solidFill>
                  <a:srgbClr val="C00000"/>
                </a:solidFill>
              </a:rPr>
              <a:t>Last Time …</a:t>
            </a:r>
          </a:p>
        </p:txBody>
      </p:sp>
      <p:sp>
        <p:nvSpPr>
          <p:cNvPr id="3" name="Content Placeholder 2">
            <a:extLst>
              <a:ext uri="{FF2B5EF4-FFF2-40B4-BE49-F238E27FC236}">
                <a16:creationId xmlns:a16="http://schemas.microsoft.com/office/drawing/2014/main" id="{913E13F0-8D2B-423D-BDFB-0BD29689E704}"/>
              </a:ext>
            </a:extLst>
          </p:cNvPr>
          <p:cNvSpPr>
            <a:spLocks noGrp="1"/>
          </p:cNvSpPr>
          <p:nvPr>
            <p:ph idx="1"/>
          </p:nvPr>
        </p:nvSpPr>
        <p:spPr>
          <a:xfrm>
            <a:off x="748789" y="3356992"/>
            <a:ext cx="8064896" cy="1296144"/>
          </a:xfrm>
        </p:spPr>
        <p:txBody>
          <a:bodyPr>
            <a:noAutofit/>
          </a:bodyPr>
          <a:lstStyle/>
          <a:p>
            <a:r>
              <a:rPr lang="en-GB" dirty="0"/>
              <a:t>We read a file of (1) all Columns and (2) Just 1 Column</a:t>
            </a:r>
          </a:p>
          <a:p>
            <a:r>
              <a:rPr lang="en-GB" dirty="0"/>
              <a:t>Re-Use!</a:t>
            </a:r>
          </a:p>
          <a:p>
            <a:endParaRPr lang="en-GB" dirty="0"/>
          </a:p>
          <a:p>
            <a:r>
              <a:rPr lang="en-GB" dirty="0"/>
              <a:t>(1) All Columns</a:t>
            </a:r>
          </a:p>
          <a:p>
            <a:pPr lvl="1"/>
            <a:r>
              <a:rPr lang="en-GB" dirty="0"/>
              <a:t>Initialise all Lists (Empty) for Each Column</a:t>
            </a:r>
          </a:p>
          <a:p>
            <a:pPr lvl="1"/>
            <a:r>
              <a:rPr lang="en-GB" dirty="0"/>
              <a:t>Open File</a:t>
            </a:r>
          </a:p>
          <a:p>
            <a:pPr lvl="1"/>
            <a:r>
              <a:rPr lang="en-GB" dirty="0"/>
              <a:t>Read Header Line (Column Names)</a:t>
            </a:r>
          </a:p>
          <a:p>
            <a:pPr lvl="2"/>
            <a:r>
              <a:rPr lang="en-GB" dirty="0"/>
              <a:t>For Each Line (Row of Data)</a:t>
            </a:r>
          </a:p>
          <a:p>
            <a:pPr lvl="3"/>
            <a:r>
              <a:rPr lang="en-GB" dirty="0"/>
              <a:t>Separate by Comma Delimited Values</a:t>
            </a:r>
          </a:p>
          <a:p>
            <a:pPr lvl="3"/>
            <a:r>
              <a:rPr lang="en-GB" dirty="0"/>
              <a:t>Store Values in Each List (i.e. Append)</a:t>
            </a:r>
          </a:p>
          <a:p>
            <a:pPr lvl="2"/>
            <a:r>
              <a:rPr lang="en-GB" dirty="0"/>
              <a:t>Calculate Summary Statistics</a:t>
            </a:r>
          </a:p>
          <a:p>
            <a:pPr lvl="2"/>
            <a:r>
              <a:rPr lang="en-GB" dirty="0"/>
              <a:t>Close File</a:t>
            </a:r>
          </a:p>
          <a:p>
            <a:pPr lvl="1"/>
            <a:endParaRPr lang="en-GB" dirty="0"/>
          </a:p>
        </p:txBody>
      </p:sp>
    </p:spTree>
    <p:extLst>
      <p:ext uri="{BB962C8B-B14F-4D97-AF65-F5344CB8AC3E}">
        <p14:creationId xmlns:p14="http://schemas.microsoft.com/office/powerpoint/2010/main" val="2198645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D3B0-598A-4A1C-BA66-2B255D6F0126}"/>
              </a:ext>
            </a:extLst>
          </p:cNvPr>
          <p:cNvSpPr>
            <a:spLocks noGrp="1"/>
          </p:cNvSpPr>
          <p:nvPr>
            <p:ph type="title"/>
          </p:nvPr>
        </p:nvSpPr>
        <p:spPr>
          <a:xfrm>
            <a:off x="755576" y="476672"/>
            <a:ext cx="6781800" cy="1296144"/>
          </a:xfrm>
        </p:spPr>
        <p:txBody>
          <a:bodyPr/>
          <a:lstStyle/>
          <a:p>
            <a:r>
              <a:rPr lang="en-GB" b="1" dirty="0">
                <a:solidFill>
                  <a:srgbClr val="C00000"/>
                </a:solidFill>
              </a:rPr>
              <a:t>Errors &amp; Exceptions</a:t>
            </a:r>
          </a:p>
        </p:txBody>
      </p:sp>
      <p:sp>
        <p:nvSpPr>
          <p:cNvPr id="3" name="Content Placeholder 2">
            <a:extLst>
              <a:ext uri="{FF2B5EF4-FFF2-40B4-BE49-F238E27FC236}">
                <a16:creationId xmlns:a16="http://schemas.microsoft.com/office/drawing/2014/main" id="{030B1223-ACE1-4A9B-B30D-1BC274CE6F05}"/>
              </a:ext>
            </a:extLst>
          </p:cNvPr>
          <p:cNvSpPr>
            <a:spLocks noGrp="1"/>
          </p:cNvSpPr>
          <p:nvPr>
            <p:ph idx="1"/>
          </p:nvPr>
        </p:nvSpPr>
        <p:spPr>
          <a:xfrm>
            <a:off x="755576" y="2132856"/>
            <a:ext cx="7992888" cy="3886200"/>
          </a:xfrm>
        </p:spPr>
        <p:txBody>
          <a:bodyPr/>
          <a:lstStyle/>
          <a:p>
            <a:r>
              <a:rPr lang="en-GB" dirty="0"/>
              <a:t>For your code, you will identify and correct all errors</a:t>
            </a:r>
          </a:p>
          <a:p>
            <a:pPr lvl="1"/>
            <a:r>
              <a:rPr lang="en-GB" dirty="0"/>
              <a:t>So, no need for Exception Handling?</a:t>
            </a:r>
          </a:p>
          <a:p>
            <a:r>
              <a:rPr lang="en-GB" dirty="0"/>
              <a:t>In practice, your code will be used by many others (and not just you)</a:t>
            </a:r>
          </a:p>
          <a:p>
            <a:pPr lvl="1"/>
            <a:r>
              <a:rPr lang="en-GB" dirty="0"/>
              <a:t>So, good practice to include Exception Handling.</a:t>
            </a:r>
          </a:p>
          <a:p>
            <a:pPr lvl="1"/>
            <a:r>
              <a:rPr lang="en-GB" dirty="0"/>
              <a:t>… and plenty of </a:t>
            </a:r>
            <a:r>
              <a:rPr lang="en-GB" dirty="0" err="1"/>
              <a:t>foolproof</a:t>
            </a:r>
            <a:r>
              <a:rPr lang="en-GB" dirty="0"/>
              <a:t> advice and comments</a:t>
            </a:r>
          </a:p>
          <a:p>
            <a:pPr lvl="2"/>
            <a:r>
              <a:rPr lang="en-GB" sz="1800" dirty="0"/>
              <a:t>Enter a Value …</a:t>
            </a:r>
          </a:p>
          <a:p>
            <a:pPr lvl="2"/>
            <a:r>
              <a:rPr lang="en-GB" sz="1800" dirty="0"/>
              <a:t>Enter an Integer Value Between 1 and 100 …</a:t>
            </a:r>
          </a:p>
          <a:p>
            <a:pPr lvl="2"/>
            <a:r>
              <a:rPr lang="en-GB" sz="1800" dirty="0"/>
              <a:t>Enter a Filename (e.g. “D:/Kidner/Crime_2020Sep.csv”) …</a:t>
            </a:r>
          </a:p>
        </p:txBody>
      </p:sp>
    </p:spTree>
    <p:extLst>
      <p:ext uri="{BB962C8B-B14F-4D97-AF65-F5344CB8AC3E}">
        <p14:creationId xmlns:p14="http://schemas.microsoft.com/office/powerpoint/2010/main" val="830578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8789-91A2-408C-A5E4-5C1B7F76E109}"/>
              </a:ext>
            </a:extLst>
          </p:cNvPr>
          <p:cNvSpPr>
            <a:spLocks noGrp="1"/>
          </p:cNvSpPr>
          <p:nvPr>
            <p:ph type="title"/>
          </p:nvPr>
        </p:nvSpPr>
        <p:spPr>
          <a:xfrm>
            <a:off x="755576" y="476672"/>
            <a:ext cx="6781800" cy="1152128"/>
          </a:xfrm>
        </p:spPr>
        <p:txBody>
          <a:bodyPr/>
          <a:lstStyle/>
          <a:p>
            <a:r>
              <a:rPr lang="en-GB" b="1" dirty="0">
                <a:solidFill>
                  <a:srgbClr val="C00000"/>
                </a:solidFill>
              </a:rPr>
              <a:t>Last Time …</a:t>
            </a:r>
          </a:p>
        </p:txBody>
      </p:sp>
      <p:sp>
        <p:nvSpPr>
          <p:cNvPr id="3" name="Content Placeholder 2">
            <a:extLst>
              <a:ext uri="{FF2B5EF4-FFF2-40B4-BE49-F238E27FC236}">
                <a16:creationId xmlns:a16="http://schemas.microsoft.com/office/drawing/2014/main" id="{30A52027-FB0E-42DF-9D2F-F4ADF5B23DC4}"/>
              </a:ext>
            </a:extLst>
          </p:cNvPr>
          <p:cNvSpPr>
            <a:spLocks noGrp="1"/>
          </p:cNvSpPr>
          <p:nvPr>
            <p:ph idx="1"/>
          </p:nvPr>
        </p:nvSpPr>
        <p:spPr/>
        <p:txBody>
          <a:bodyPr/>
          <a:lstStyle/>
          <a:p>
            <a:r>
              <a:rPr lang="en-GB" dirty="0"/>
              <a:t>We looked at the </a:t>
            </a:r>
            <a:r>
              <a:rPr lang="en-GB" b="1" i="1" dirty="0">
                <a:solidFill>
                  <a:srgbClr val="C00000"/>
                </a:solidFill>
              </a:rPr>
              <a:t>Python Standard Library </a:t>
            </a:r>
            <a:r>
              <a:rPr lang="en-GB" dirty="0"/>
              <a:t>and the </a:t>
            </a:r>
            <a:r>
              <a:rPr lang="en-GB" b="1" i="1" dirty="0">
                <a:solidFill>
                  <a:srgbClr val="C00000"/>
                </a:solidFill>
              </a:rPr>
              <a:t>Python Package Index </a:t>
            </a:r>
            <a:r>
              <a:rPr lang="en-GB" dirty="0"/>
              <a:t>for adding extra functionality to our coding.</a:t>
            </a:r>
          </a:p>
          <a:p>
            <a:endParaRPr lang="en-GB" dirty="0"/>
          </a:p>
          <a:p>
            <a:r>
              <a:rPr lang="en-GB" dirty="0"/>
              <a:t>PLEASE EXPLORE!</a:t>
            </a:r>
          </a:p>
          <a:p>
            <a:endParaRPr lang="en-GB" dirty="0"/>
          </a:p>
          <a:p>
            <a:r>
              <a:rPr lang="en-GB" dirty="0"/>
              <a:t>For Example …</a:t>
            </a:r>
          </a:p>
        </p:txBody>
      </p:sp>
    </p:spTree>
    <p:extLst>
      <p:ext uri="{BB962C8B-B14F-4D97-AF65-F5344CB8AC3E}">
        <p14:creationId xmlns:p14="http://schemas.microsoft.com/office/powerpoint/2010/main" val="2373990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51A84-436A-4DCF-8889-78C1238E8521}"/>
              </a:ext>
            </a:extLst>
          </p:cNvPr>
          <p:cNvSpPr>
            <a:spLocks noGrp="1"/>
          </p:cNvSpPr>
          <p:nvPr>
            <p:ph type="title"/>
          </p:nvPr>
        </p:nvSpPr>
        <p:spPr>
          <a:xfrm>
            <a:off x="457200" y="274638"/>
            <a:ext cx="8686800" cy="1143000"/>
          </a:xfrm>
        </p:spPr>
        <p:txBody>
          <a:bodyPr>
            <a:normAutofit fontScale="90000"/>
          </a:bodyPr>
          <a:lstStyle/>
          <a:p>
            <a:r>
              <a:rPr lang="en-US" altLang="en-US" b="1" dirty="0">
                <a:solidFill>
                  <a:srgbClr val="C00000"/>
                </a:solidFill>
              </a:rPr>
              <a:t>Operating System Interface</a:t>
            </a:r>
          </a:p>
        </p:txBody>
      </p:sp>
      <p:sp>
        <p:nvSpPr>
          <p:cNvPr id="5" name="Content Placeholder 2">
            <a:extLst>
              <a:ext uri="{FF2B5EF4-FFF2-40B4-BE49-F238E27FC236}">
                <a16:creationId xmlns:a16="http://schemas.microsoft.com/office/drawing/2014/main" id="{1AFF306E-B9BD-4BF0-9B5A-7CB967C2B8F3}"/>
              </a:ext>
            </a:extLst>
          </p:cNvPr>
          <p:cNvSpPr>
            <a:spLocks noGrp="1"/>
          </p:cNvSpPr>
          <p:nvPr>
            <p:ph idx="1"/>
          </p:nvPr>
        </p:nvSpPr>
        <p:spPr>
          <a:xfrm>
            <a:off x="457200" y="1600200"/>
            <a:ext cx="8686800" cy="4525963"/>
          </a:xfrm>
        </p:spPr>
        <p:txBody>
          <a:bodyPr rtlCol="0">
            <a:normAutofit/>
          </a:bodyPr>
          <a:lstStyle/>
          <a:p>
            <a:pPr fontAlgn="auto">
              <a:spcAft>
                <a:spcPts val="0"/>
              </a:spcAft>
              <a:buFont typeface="Arial" panose="020B0604020202020204" pitchFamily="34" charset="0"/>
              <a:buNone/>
              <a:defRPr/>
            </a:pPr>
            <a:r>
              <a:rPr lang="en-US" dirty="0"/>
              <a:t>The </a:t>
            </a:r>
            <a:r>
              <a:rPr lang="en-US" dirty="0" err="1">
                <a:solidFill>
                  <a:srgbClr val="0070C0"/>
                </a:solidFill>
              </a:rPr>
              <a:t>os</a:t>
            </a:r>
            <a:r>
              <a:rPr lang="en-US" dirty="0"/>
              <a:t> module provides dozens of functions for interacting with the </a:t>
            </a:r>
            <a:r>
              <a:rPr lang="en-US"/>
              <a:t>operating system:</a:t>
            </a:r>
            <a:endParaRPr lang="en-US" dirty="0">
              <a:solidFill>
                <a:srgbClr val="0070C0"/>
              </a:solidFill>
            </a:endParaRPr>
          </a:p>
          <a:p>
            <a:pPr fontAlgn="auto">
              <a:spcAft>
                <a:spcPts val="0"/>
              </a:spcAft>
              <a:buFont typeface="Arial" panose="020B0604020202020204" pitchFamily="34" charset="0"/>
              <a:buNone/>
              <a:defRPr/>
            </a:pPr>
            <a:r>
              <a:rPr lang="en-US" dirty="0">
                <a:solidFill>
                  <a:srgbClr val="0070C0"/>
                </a:solidFill>
              </a:rPr>
              <a:t>import </a:t>
            </a:r>
            <a:r>
              <a:rPr lang="en-US" dirty="0" err="1">
                <a:solidFill>
                  <a:srgbClr val="0070C0"/>
                </a:solidFill>
              </a:rPr>
              <a:t>os</a:t>
            </a:r>
            <a:r>
              <a:rPr lang="en-US" dirty="0">
                <a:solidFill>
                  <a:srgbClr val="0070C0"/>
                </a:solidFill>
              </a:rPr>
              <a:t>   </a:t>
            </a:r>
            <a:r>
              <a:rPr lang="en-US" dirty="0"/>
              <a:t>#imports the </a:t>
            </a:r>
            <a:r>
              <a:rPr lang="en-US" dirty="0" err="1"/>
              <a:t>os</a:t>
            </a:r>
            <a:r>
              <a:rPr lang="en-US" dirty="0"/>
              <a:t> interface module</a:t>
            </a:r>
          </a:p>
          <a:p>
            <a:pPr fontAlgn="auto">
              <a:spcAft>
                <a:spcPts val="0"/>
              </a:spcAft>
              <a:buFont typeface="Arial" panose="020B0604020202020204" pitchFamily="34" charset="0"/>
              <a:buNone/>
              <a:defRPr/>
            </a:pPr>
            <a:r>
              <a:rPr lang="en-US" dirty="0">
                <a:solidFill>
                  <a:srgbClr val="0070C0"/>
                </a:solidFill>
              </a:rPr>
              <a:t>dir(</a:t>
            </a:r>
            <a:r>
              <a:rPr lang="en-US" dirty="0" err="1">
                <a:solidFill>
                  <a:srgbClr val="0070C0"/>
                </a:solidFill>
              </a:rPr>
              <a:t>os</a:t>
            </a:r>
            <a:r>
              <a:rPr lang="en-US" dirty="0">
                <a:solidFill>
                  <a:srgbClr val="0070C0"/>
                </a:solidFill>
              </a:rPr>
              <a:t>)</a:t>
            </a:r>
            <a:r>
              <a:rPr lang="en-US" dirty="0"/>
              <a:t>        #returns a list of module’s functions</a:t>
            </a:r>
          </a:p>
          <a:p>
            <a:pPr fontAlgn="auto">
              <a:spcAft>
                <a:spcPts val="0"/>
              </a:spcAft>
              <a:buFont typeface="Arial" panose="020B0604020202020204" pitchFamily="34" charset="0"/>
              <a:buNone/>
              <a:defRPr/>
            </a:pPr>
            <a:r>
              <a:rPr lang="en-US" dirty="0">
                <a:solidFill>
                  <a:srgbClr val="0070C0"/>
                </a:solidFill>
              </a:rPr>
              <a:t>help(</a:t>
            </a:r>
            <a:r>
              <a:rPr lang="en-US" dirty="0" err="1">
                <a:solidFill>
                  <a:srgbClr val="0070C0"/>
                </a:solidFill>
              </a:rPr>
              <a:t>os</a:t>
            </a:r>
            <a:r>
              <a:rPr lang="en-US" dirty="0">
                <a:solidFill>
                  <a:srgbClr val="0070C0"/>
                </a:solidFill>
              </a:rPr>
              <a:t>)</a:t>
            </a:r>
            <a:r>
              <a:rPr lang="en-US" dirty="0"/>
              <a:t>     #returns an extensive manual page</a:t>
            </a:r>
          </a:p>
          <a:p>
            <a:pPr fontAlgn="auto">
              <a:spcAft>
                <a:spcPts val="0"/>
              </a:spcAft>
              <a:buFont typeface="Arial" panose="020B0604020202020204" pitchFamily="34" charset="0"/>
              <a:buNone/>
              <a:defRPr/>
            </a:pPr>
            <a:r>
              <a:rPr lang="en-US" b="1" dirty="0"/>
              <a:t>Some </a:t>
            </a:r>
            <a:r>
              <a:rPr lang="en-US" b="1" dirty="0" err="1"/>
              <a:t>os</a:t>
            </a:r>
            <a:r>
              <a:rPr lang="en-US" b="1" dirty="0"/>
              <a:t> module functions:</a:t>
            </a:r>
          </a:p>
          <a:p>
            <a:pPr fontAlgn="auto">
              <a:spcAft>
                <a:spcPts val="0"/>
              </a:spcAft>
              <a:buFont typeface="Arial" panose="020B0604020202020204" pitchFamily="34" charset="0"/>
              <a:buNone/>
              <a:defRPr/>
            </a:pPr>
            <a:r>
              <a:rPr lang="en-US" sz="2400" dirty="0" err="1">
                <a:solidFill>
                  <a:srgbClr val="0070C0"/>
                </a:solidFill>
              </a:rPr>
              <a:t>os.getcwd</a:t>
            </a:r>
            <a:r>
              <a:rPr lang="en-US" sz="2400" dirty="0">
                <a:solidFill>
                  <a:srgbClr val="0070C0"/>
                </a:solidFill>
              </a:rPr>
              <a:t>()    </a:t>
            </a:r>
            <a:r>
              <a:rPr lang="en-US" sz="2400" i="1" dirty="0"/>
              <a:t># get current working directory</a:t>
            </a:r>
          </a:p>
          <a:p>
            <a:pPr fontAlgn="auto">
              <a:spcAft>
                <a:spcPts val="0"/>
              </a:spcAft>
              <a:buFont typeface="Arial" panose="020B0604020202020204" pitchFamily="34" charset="0"/>
              <a:buNone/>
              <a:defRPr/>
            </a:pPr>
            <a:r>
              <a:rPr lang="en-US" sz="2400" dirty="0" err="1">
                <a:solidFill>
                  <a:srgbClr val="0070C0"/>
                </a:solidFill>
              </a:rPr>
              <a:t>os.chdir</a:t>
            </a:r>
            <a:r>
              <a:rPr lang="en-US" sz="2400" dirty="0">
                <a:solidFill>
                  <a:srgbClr val="0070C0"/>
                </a:solidFill>
              </a:rPr>
              <a:t>('/</a:t>
            </a:r>
            <a:r>
              <a:rPr lang="en-US" sz="2400" dirty="0" err="1">
                <a:solidFill>
                  <a:srgbClr val="0070C0"/>
                </a:solidFill>
              </a:rPr>
              <a:t>usr</a:t>
            </a:r>
            <a:r>
              <a:rPr lang="en-US" sz="2400" dirty="0">
                <a:solidFill>
                  <a:srgbClr val="0070C0"/>
                </a:solidFill>
              </a:rPr>
              <a:t>/cs265') </a:t>
            </a:r>
            <a:r>
              <a:rPr lang="en-US" sz="2400" i="1" dirty="0"/>
              <a:t># change current working directory</a:t>
            </a:r>
          </a:p>
          <a:p>
            <a:pPr fontAlgn="auto">
              <a:spcAft>
                <a:spcPts val="0"/>
              </a:spcAft>
              <a:buFont typeface="Arial" panose="020B0604020202020204" pitchFamily="34" charset="0"/>
              <a:buNone/>
              <a:defRPr/>
            </a:pPr>
            <a:r>
              <a:rPr lang="en-US" sz="2400" dirty="0" err="1">
                <a:solidFill>
                  <a:srgbClr val="0070C0"/>
                </a:solidFill>
              </a:rPr>
              <a:t>os.system</a:t>
            </a:r>
            <a:r>
              <a:rPr lang="en-US" sz="2400" dirty="0">
                <a:solidFill>
                  <a:srgbClr val="0070C0"/>
                </a:solidFill>
              </a:rPr>
              <a:t>('</a:t>
            </a:r>
            <a:r>
              <a:rPr lang="en-US" sz="2400" dirty="0" err="1">
                <a:solidFill>
                  <a:srgbClr val="0070C0"/>
                </a:solidFill>
              </a:rPr>
              <a:t>mkdir</a:t>
            </a:r>
            <a:r>
              <a:rPr lang="en-US" sz="2400" dirty="0">
                <a:solidFill>
                  <a:srgbClr val="0070C0"/>
                </a:solidFill>
              </a:rPr>
              <a:t> lab1')</a:t>
            </a:r>
            <a:r>
              <a:rPr lang="en-US" sz="2400" dirty="0"/>
              <a:t> </a:t>
            </a:r>
            <a:r>
              <a:rPr lang="en-US" sz="2400" i="1" dirty="0"/>
              <a:t># perform a </a:t>
            </a:r>
            <a:r>
              <a:rPr lang="en-US" sz="2400" i="1" dirty="0" err="1"/>
              <a:t>mkdir</a:t>
            </a:r>
            <a:r>
              <a:rPr lang="en-US" sz="2400" i="1" dirty="0"/>
              <a:t> in the system shell</a:t>
            </a:r>
            <a:endParaRPr lang="en-US" sz="2400" dirty="0"/>
          </a:p>
        </p:txBody>
      </p:sp>
    </p:spTree>
    <p:extLst>
      <p:ext uri="{BB962C8B-B14F-4D97-AF65-F5344CB8AC3E}">
        <p14:creationId xmlns:p14="http://schemas.microsoft.com/office/powerpoint/2010/main" val="3357638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7BE275-3A53-46DA-8EE8-8BA6073E9C9E}"/>
              </a:ext>
            </a:extLst>
          </p:cNvPr>
          <p:cNvSpPr>
            <a:spLocks noGrp="1"/>
          </p:cNvSpPr>
          <p:nvPr>
            <p:ph type="title"/>
          </p:nvPr>
        </p:nvSpPr>
        <p:spPr>
          <a:xfrm>
            <a:off x="457200" y="274638"/>
            <a:ext cx="8229600" cy="1143000"/>
          </a:xfrm>
        </p:spPr>
        <p:txBody>
          <a:bodyPr/>
          <a:lstStyle/>
          <a:p>
            <a:r>
              <a:rPr lang="en-US" altLang="en-US" b="1" dirty="0" err="1">
                <a:solidFill>
                  <a:srgbClr val="C00000"/>
                </a:solidFill>
              </a:rPr>
              <a:t>Shutil</a:t>
            </a:r>
            <a:r>
              <a:rPr lang="en-US" altLang="en-US" b="1" dirty="0">
                <a:solidFill>
                  <a:srgbClr val="C00000"/>
                </a:solidFill>
              </a:rPr>
              <a:t> module</a:t>
            </a:r>
          </a:p>
        </p:txBody>
      </p:sp>
      <p:sp>
        <p:nvSpPr>
          <p:cNvPr id="5" name="Content Placeholder 2">
            <a:extLst>
              <a:ext uri="{FF2B5EF4-FFF2-40B4-BE49-F238E27FC236}">
                <a16:creationId xmlns:a16="http://schemas.microsoft.com/office/drawing/2014/main" id="{0C532ECC-42AE-4B0C-B08C-3BC8F560682A}"/>
              </a:ext>
            </a:extLst>
          </p:cNvPr>
          <p:cNvSpPr>
            <a:spLocks noGrp="1"/>
          </p:cNvSpPr>
          <p:nvPr>
            <p:ph idx="1"/>
          </p:nvPr>
        </p:nvSpPr>
        <p:spPr>
          <a:xfrm>
            <a:off x="457200" y="1600200"/>
            <a:ext cx="8229600" cy="4525963"/>
          </a:xfrm>
        </p:spPr>
        <p:txBody>
          <a:bodyPr>
            <a:normAutofit lnSpcReduction="10000"/>
          </a:bodyPr>
          <a:lstStyle/>
          <a:p>
            <a:r>
              <a:rPr lang="en-US" altLang="en-US" dirty="0"/>
              <a:t>The </a:t>
            </a:r>
            <a:r>
              <a:rPr lang="en-US" altLang="en-US" dirty="0" err="1"/>
              <a:t>shutil</a:t>
            </a:r>
            <a:r>
              <a:rPr lang="en-US" altLang="en-US" dirty="0"/>
              <a:t> module offers a number of high level operations on files and collections of files.</a:t>
            </a:r>
          </a:p>
          <a:p>
            <a:r>
              <a:rPr lang="en-US" altLang="en-US" dirty="0"/>
              <a:t>Functions are provided which support file copying and removal.</a:t>
            </a:r>
          </a:p>
          <a:p>
            <a:r>
              <a:rPr lang="en-US" altLang="en-US" dirty="0"/>
              <a:t>For operations on individual files, see also the </a:t>
            </a:r>
            <a:r>
              <a:rPr lang="en-US" altLang="en-US" dirty="0" err="1"/>
              <a:t>os</a:t>
            </a:r>
            <a:r>
              <a:rPr lang="en-US" altLang="en-US" dirty="0"/>
              <a:t> module.</a:t>
            </a:r>
          </a:p>
          <a:p>
            <a:pPr>
              <a:buFont typeface="Arial" panose="020B0604020202020204" pitchFamily="34" charset="0"/>
              <a:buNone/>
            </a:pPr>
            <a:r>
              <a:rPr lang="en-US" altLang="en-US" sz="2800" dirty="0">
                <a:solidFill>
                  <a:srgbClr val="0070C0"/>
                </a:solidFill>
              </a:rPr>
              <a:t>import </a:t>
            </a:r>
            <a:r>
              <a:rPr lang="en-US" altLang="en-US" sz="2800" dirty="0" err="1">
                <a:solidFill>
                  <a:srgbClr val="0070C0"/>
                </a:solidFill>
              </a:rPr>
              <a:t>shutil</a:t>
            </a:r>
            <a:r>
              <a:rPr lang="en-US" altLang="en-US" sz="2800" dirty="0">
                <a:solidFill>
                  <a:srgbClr val="0070C0"/>
                </a:solidFill>
              </a:rPr>
              <a:t> </a:t>
            </a:r>
          </a:p>
          <a:p>
            <a:pPr>
              <a:buFont typeface="Arial" panose="020B0604020202020204" pitchFamily="34" charset="0"/>
              <a:buNone/>
            </a:pPr>
            <a:r>
              <a:rPr lang="en-US" altLang="en-US" sz="2800" dirty="0"/>
              <a:t>#copies </a:t>
            </a:r>
            <a:r>
              <a:rPr lang="en-US" altLang="en-US" sz="2800" dirty="0" err="1"/>
              <a:t>data.db</a:t>
            </a:r>
            <a:r>
              <a:rPr lang="en-US" altLang="en-US" sz="2800" dirty="0"/>
              <a:t> to </a:t>
            </a:r>
            <a:r>
              <a:rPr lang="en-US" altLang="en-US" sz="2800" dirty="0" err="1"/>
              <a:t>archive.db</a:t>
            </a:r>
            <a:endParaRPr lang="en-US" altLang="en-US" sz="2800" dirty="0"/>
          </a:p>
          <a:p>
            <a:pPr>
              <a:buFont typeface="Arial" panose="020B0604020202020204" pitchFamily="34" charset="0"/>
              <a:buNone/>
            </a:pPr>
            <a:r>
              <a:rPr lang="en-US" altLang="en-US" sz="2800" dirty="0" err="1">
                <a:solidFill>
                  <a:srgbClr val="0070C0"/>
                </a:solidFill>
              </a:rPr>
              <a:t>shutil.copyfile</a:t>
            </a:r>
            <a:r>
              <a:rPr lang="en-US" altLang="en-US" sz="2800" dirty="0">
                <a:solidFill>
                  <a:srgbClr val="0070C0"/>
                </a:solidFill>
              </a:rPr>
              <a:t>('</a:t>
            </a:r>
            <a:r>
              <a:rPr lang="en-US" altLang="en-US" sz="2800" dirty="0" err="1">
                <a:solidFill>
                  <a:srgbClr val="0070C0"/>
                </a:solidFill>
              </a:rPr>
              <a:t>data.db</a:t>
            </a:r>
            <a:r>
              <a:rPr lang="en-US" altLang="en-US" sz="2800" dirty="0">
                <a:solidFill>
                  <a:srgbClr val="0070C0"/>
                </a:solidFill>
              </a:rPr>
              <a:t>', '</a:t>
            </a:r>
            <a:r>
              <a:rPr lang="en-US" altLang="en-US" sz="2800" dirty="0" err="1">
                <a:solidFill>
                  <a:srgbClr val="0070C0"/>
                </a:solidFill>
              </a:rPr>
              <a:t>archive.db</a:t>
            </a:r>
            <a:r>
              <a:rPr lang="en-US" altLang="en-US" sz="2800" dirty="0">
                <a:solidFill>
                  <a:srgbClr val="0070C0"/>
                </a:solidFill>
              </a:rPr>
              <a:t>')</a:t>
            </a:r>
          </a:p>
          <a:p>
            <a:pPr>
              <a:buFont typeface="Arial" panose="020B0604020202020204" pitchFamily="34" charset="0"/>
              <a:buNone/>
            </a:pPr>
            <a:r>
              <a:rPr lang="en-US" altLang="en-US" sz="2800" dirty="0"/>
              <a:t>#move(source, destination)</a:t>
            </a:r>
          </a:p>
          <a:p>
            <a:pPr>
              <a:buFont typeface="Arial" panose="020B0604020202020204" pitchFamily="34" charset="0"/>
              <a:buNone/>
            </a:pPr>
            <a:r>
              <a:rPr lang="en-US" altLang="en-US" sz="2800" dirty="0" err="1">
                <a:solidFill>
                  <a:srgbClr val="0070C0"/>
                </a:solidFill>
              </a:rPr>
              <a:t>shutil.move</a:t>
            </a:r>
            <a:r>
              <a:rPr lang="en-US" altLang="en-US" sz="2800" dirty="0">
                <a:solidFill>
                  <a:srgbClr val="0070C0"/>
                </a:solidFill>
              </a:rPr>
              <a:t>('/build/executables', '</a:t>
            </a:r>
            <a:r>
              <a:rPr lang="en-US" altLang="en-US" sz="2800" dirty="0" err="1">
                <a:solidFill>
                  <a:srgbClr val="0070C0"/>
                </a:solidFill>
              </a:rPr>
              <a:t>installdir</a:t>
            </a:r>
            <a:r>
              <a:rPr lang="en-US" altLang="en-US" sz="2800" dirty="0">
                <a:solidFill>
                  <a:srgbClr val="0070C0"/>
                </a:solidFill>
              </a:rPr>
              <a:t>')</a:t>
            </a:r>
          </a:p>
          <a:p>
            <a:pPr>
              <a:buFont typeface="Arial" panose="020B0604020202020204" pitchFamily="34" charset="0"/>
              <a:buNone/>
            </a:pPr>
            <a:endParaRPr lang="en-US" altLang="en-US" dirty="0"/>
          </a:p>
        </p:txBody>
      </p:sp>
    </p:spTree>
    <p:extLst>
      <p:ext uri="{BB962C8B-B14F-4D97-AF65-F5344CB8AC3E}">
        <p14:creationId xmlns:p14="http://schemas.microsoft.com/office/powerpoint/2010/main" val="128531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728DF7EC-6532-4D34-8589-0A795420351A}"/>
              </a:ext>
            </a:extLst>
          </p:cNvPr>
          <p:cNvSpPr>
            <a:spLocks noGrp="1"/>
          </p:cNvSpPr>
          <p:nvPr>
            <p:ph type="title"/>
          </p:nvPr>
        </p:nvSpPr>
        <p:spPr>
          <a:xfrm>
            <a:off x="755576" y="476672"/>
            <a:ext cx="6781800" cy="1152128"/>
          </a:xfrm>
        </p:spPr>
        <p:txBody>
          <a:bodyPr/>
          <a:lstStyle/>
          <a:p>
            <a:pPr eaLnBrk="1" hangingPunct="1"/>
            <a:r>
              <a:rPr lang="en-US" altLang="en-US" b="1" dirty="0">
                <a:solidFill>
                  <a:srgbClr val="C00000"/>
                </a:solidFill>
              </a:rPr>
              <a:t>File Wildcards</a:t>
            </a:r>
          </a:p>
        </p:txBody>
      </p:sp>
      <p:sp>
        <p:nvSpPr>
          <p:cNvPr id="5123" name="Content Placeholder 2">
            <a:extLst>
              <a:ext uri="{FF2B5EF4-FFF2-40B4-BE49-F238E27FC236}">
                <a16:creationId xmlns:a16="http://schemas.microsoft.com/office/drawing/2014/main" id="{9AD610B6-8554-4EC3-9A7C-B664791D1C04}"/>
              </a:ext>
            </a:extLst>
          </p:cNvPr>
          <p:cNvSpPr>
            <a:spLocks noGrp="1"/>
          </p:cNvSpPr>
          <p:nvPr>
            <p:ph idx="1"/>
          </p:nvPr>
        </p:nvSpPr>
        <p:spPr>
          <a:xfrm>
            <a:off x="755576" y="1628800"/>
            <a:ext cx="7543800" cy="3096344"/>
          </a:xfrm>
        </p:spPr>
        <p:txBody>
          <a:bodyPr/>
          <a:lstStyle/>
          <a:p>
            <a:pPr eaLnBrk="1" hangingPunct="1"/>
            <a:r>
              <a:rPr lang="en-US" altLang="en-US" dirty="0"/>
              <a:t>The glob module provides a function for making file lists from directory wildcard searches</a:t>
            </a:r>
          </a:p>
          <a:p>
            <a:pPr eaLnBrk="1" hangingPunct="1">
              <a:buFont typeface="Arial" panose="020B0604020202020204" pitchFamily="34" charset="0"/>
              <a:buNone/>
            </a:pPr>
            <a:r>
              <a:rPr lang="en-US" altLang="en-US" dirty="0">
                <a:solidFill>
                  <a:srgbClr val="0070C0"/>
                </a:solidFill>
              </a:rPr>
              <a:t>import glob</a:t>
            </a:r>
          </a:p>
          <a:p>
            <a:pPr eaLnBrk="1" hangingPunct="1">
              <a:buFont typeface="Arial" panose="020B0604020202020204" pitchFamily="34" charset="0"/>
              <a:buNone/>
            </a:pPr>
            <a:r>
              <a:rPr lang="en-US" altLang="en-US" dirty="0" err="1">
                <a:solidFill>
                  <a:srgbClr val="0070C0"/>
                </a:solidFill>
              </a:rPr>
              <a:t>glob.glob</a:t>
            </a:r>
            <a:r>
              <a:rPr lang="en-US" altLang="en-US" dirty="0">
                <a:solidFill>
                  <a:srgbClr val="0070C0"/>
                </a:solidFill>
              </a:rPr>
              <a:t>('*.</a:t>
            </a:r>
            <a:r>
              <a:rPr lang="en-US" altLang="en-US" dirty="0" err="1">
                <a:solidFill>
                  <a:srgbClr val="0070C0"/>
                </a:solidFill>
              </a:rPr>
              <a:t>py</a:t>
            </a:r>
            <a:r>
              <a:rPr lang="en-US" altLang="en-US" dirty="0">
                <a:solidFill>
                  <a:srgbClr val="0070C0"/>
                </a:solidFill>
              </a:rPr>
              <a:t>') </a:t>
            </a:r>
          </a:p>
          <a:p>
            <a:pPr eaLnBrk="1" hangingPunct="1">
              <a:buFont typeface="Arial" panose="020B0604020202020204" pitchFamily="34" charset="0"/>
              <a:buNone/>
            </a:pPr>
            <a:r>
              <a:rPr lang="en-US" altLang="en-US" dirty="0"/>
              <a:t>['primes.py', 'random.py', 'quote.py']</a:t>
            </a:r>
          </a:p>
          <a:p>
            <a:pPr eaLnBrk="1" hangingPunct="1">
              <a:buFont typeface="Arial" panose="020B0604020202020204" pitchFamily="34" charset="0"/>
              <a:buNone/>
            </a:pPr>
            <a:endParaRPr lang="en-US" altLang="en-US" dirty="0"/>
          </a:p>
        </p:txBody>
      </p:sp>
      <p:pic>
        <p:nvPicPr>
          <p:cNvPr id="2" name="Picture 1"/>
          <p:cNvPicPr>
            <a:picLocks noChangeAspect="1"/>
          </p:cNvPicPr>
          <p:nvPr/>
        </p:nvPicPr>
        <p:blipFill>
          <a:blip r:embed="rId2"/>
          <a:stretch>
            <a:fillRect/>
          </a:stretch>
        </p:blipFill>
        <p:spPr>
          <a:xfrm>
            <a:off x="960363" y="4365104"/>
            <a:ext cx="7134225" cy="2409825"/>
          </a:xfrm>
          <a:prstGeom prst="rect">
            <a:avLst/>
          </a:prstGeom>
        </p:spPr>
      </p:pic>
    </p:spTree>
    <p:extLst>
      <p:ext uri="{BB962C8B-B14F-4D97-AF65-F5344CB8AC3E}">
        <p14:creationId xmlns:p14="http://schemas.microsoft.com/office/powerpoint/2010/main" val="129840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735B-1E36-461B-9EF3-7A454694B8B4}"/>
              </a:ext>
            </a:extLst>
          </p:cNvPr>
          <p:cNvSpPr>
            <a:spLocks noGrp="1"/>
          </p:cNvSpPr>
          <p:nvPr>
            <p:ph type="title"/>
          </p:nvPr>
        </p:nvSpPr>
        <p:spPr>
          <a:xfrm>
            <a:off x="755576" y="964704"/>
            <a:ext cx="6781800" cy="1456184"/>
          </a:xfrm>
        </p:spPr>
        <p:txBody>
          <a:bodyPr rtlCol="0">
            <a:normAutofit fontScale="90000"/>
          </a:bodyPr>
          <a:lstStyle/>
          <a:p>
            <a:pPr eaLnBrk="1" fontAlgn="auto" hangingPunct="1">
              <a:spcAft>
                <a:spcPts val="0"/>
              </a:spcAft>
              <a:defRPr/>
            </a:pPr>
            <a:r>
              <a:rPr lang="en-US" b="1" dirty="0">
                <a:solidFill>
                  <a:srgbClr val="C00000"/>
                </a:solidFill>
              </a:rPr>
              <a:t>Mathematics</a:t>
            </a:r>
            <a:br>
              <a:rPr lang="en-US" b="1" dirty="0">
                <a:solidFill>
                  <a:srgbClr val="C00000"/>
                </a:solidFill>
              </a:rPr>
            </a:br>
            <a:endParaRPr lang="en-US" b="1" dirty="0">
              <a:solidFill>
                <a:srgbClr val="C00000"/>
              </a:solidFill>
            </a:endParaRPr>
          </a:p>
        </p:txBody>
      </p:sp>
      <p:sp>
        <p:nvSpPr>
          <p:cNvPr id="9219" name="Content Placeholder 2">
            <a:extLst>
              <a:ext uri="{FF2B5EF4-FFF2-40B4-BE49-F238E27FC236}">
                <a16:creationId xmlns:a16="http://schemas.microsoft.com/office/drawing/2014/main" id="{5FE77676-CDCA-4ABA-9A51-D66651F59A6B}"/>
              </a:ext>
            </a:extLst>
          </p:cNvPr>
          <p:cNvSpPr>
            <a:spLocks noGrp="1"/>
          </p:cNvSpPr>
          <p:nvPr>
            <p:ph idx="1"/>
          </p:nvPr>
        </p:nvSpPr>
        <p:spPr>
          <a:xfrm>
            <a:off x="755576" y="1916832"/>
            <a:ext cx="7543800" cy="4102224"/>
          </a:xfrm>
        </p:spPr>
        <p:txBody>
          <a:bodyPr/>
          <a:lstStyle/>
          <a:p>
            <a:pPr eaLnBrk="1" hangingPunct="1"/>
            <a:r>
              <a:rPr lang="en-US" altLang="en-US" dirty="0"/>
              <a:t>The </a:t>
            </a:r>
            <a:r>
              <a:rPr lang="en-US" altLang="en-US" dirty="0">
                <a:solidFill>
                  <a:srgbClr val="0070C0"/>
                </a:solidFill>
              </a:rPr>
              <a:t>math</a:t>
            </a:r>
            <a:r>
              <a:rPr lang="en-US" altLang="en-US" dirty="0"/>
              <a:t> module gives access to the underlying C library functions for floating point math:</a:t>
            </a:r>
          </a:p>
          <a:p>
            <a:pPr eaLnBrk="1" hangingPunct="1">
              <a:buFont typeface="Arial" panose="020B0604020202020204" pitchFamily="34" charset="0"/>
              <a:buNone/>
            </a:pPr>
            <a:r>
              <a:rPr lang="en-US" altLang="en-US" dirty="0">
                <a:solidFill>
                  <a:srgbClr val="0070C0"/>
                </a:solidFill>
                <a:latin typeface="Courier New" panose="02070309020205020404" pitchFamily="49" charset="0"/>
                <a:cs typeface="Courier New" panose="02070309020205020404" pitchFamily="49" charset="0"/>
              </a:rPr>
              <a:t>&gt;&gt;&gt; import math</a:t>
            </a:r>
          </a:p>
          <a:p>
            <a:pPr eaLnBrk="1" hangingPunct="1">
              <a:buFont typeface="Arial" panose="020B0604020202020204" pitchFamily="34" charset="0"/>
              <a:buNone/>
            </a:pPr>
            <a:r>
              <a:rPr lang="en-US" altLang="en-US" dirty="0">
                <a:solidFill>
                  <a:srgbClr val="0070C0"/>
                </a:solidFill>
                <a:latin typeface="Courier New" panose="02070309020205020404" pitchFamily="49" charset="0"/>
                <a:cs typeface="Courier New" panose="02070309020205020404" pitchFamily="49" charset="0"/>
              </a:rPr>
              <a:t>&gt;&gt;&gt; </a:t>
            </a:r>
            <a:r>
              <a:rPr lang="en-US" altLang="en-US" dirty="0" err="1">
                <a:solidFill>
                  <a:srgbClr val="0070C0"/>
                </a:solidFill>
                <a:latin typeface="Courier New" panose="02070309020205020404" pitchFamily="49" charset="0"/>
                <a:cs typeface="Courier New" panose="02070309020205020404" pitchFamily="49" charset="0"/>
              </a:rPr>
              <a:t>math.cos</a:t>
            </a:r>
            <a:r>
              <a:rPr lang="en-US" altLang="en-US" dirty="0">
                <a:solidFill>
                  <a:srgbClr val="0070C0"/>
                </a:solidFill>
                <a:latin typeface="Courier New" panose="02070309020205020404" pitchFamily="49" charset="0"/>
                <a:cs typeface="Courier New" panose="02070309020205020404" pitchFamily="49" charset="0"/>
              </a:rPr>
              <a:t>(</a:t>
            </a:r>
            <a:r>
              <a:rPr lang="en-US" altLang="en-US" dirty="0" err="1">
                <a:solidFill>
                  <a:srgbClr val="0070C0"/>
                </a:solidFill>
                <a:latin typeface="Courier New" panose="02070309020205020404" pitchFamily="49" charset="0"/>
                <a:cs typeface="Courier New" panose="02070309020205020404" pitchFamily="49" charset="0"/>
              </a:rPr>
              <a:t>math.pi</a:t>
            </a:r>
            <a:r>
              <a:rPr lang="en-US" altLang="en-US" dirty="0">
                <a:solidFill>
                  <a:srgbClr val="0070C0"/>
                </a:solidFill>
                <a:latin typeface="Courier New" panose="02070309020205020404" pitchFamily="49" charset="0"/>
                <a:cs typeface="Courier New" panose="02070309020205020404" pitchFamily="49" charset="0"/>
              </a:rPr>
              <a:t> / 4.0)</a:t>
            </a:r>
          </a:p>
          <a:p>
            <a:pPr eaLnBrk="1" hangingPunct="1">
              <a:buFont typeface="Arial" panose="020B0604020202020204" pitchFamily="34" charset="0"/>
              <a:buNone/>
            </a:pPr>
            <a:r>
              <a:rPr lang="en-US" altLang="en-US" dirty="0">
                <a:latin typeface="Courier New" panose="02070309020205020404" pitchFamily="49" charset="0"/>
                <a:cs typeface="Courier New" panose="02070309020205020404" pitchFamily="49" charset="0"/>
              </a:rPr>
              <a:t>0.70710678118654757 </a:t>
            </a:r>
            <a:endParaRPr lang="en-US" altLang="en-US" b="1" dirty="0">
              <a:latin typeface="Courier New" panose="02070309020205020404" pitchFamily="49" charset="0"/>
              <a:cs typeface="Courier New" panose="02070309020205020404" pitchFamily="49" charset="0"/>
            </a:endParaRPr>
          </a:p>
          <a:p>
            <a:pPr eaLnBrk="1" hangingPunct="1">
              <a:buFont typeface="Arial" panose="020B0604020202020204" pitchFamily="34" charset="0"/>
              <a:buNone/>
            </a:pPr>
            <a:r>
              <a:rPr lang="en-US" altLang="en-US" dirty="0">
                <a:solidFill>
                  <a:srgbClr val="0070C0"/>
                </a:solidFill>
                <a:latin typeface="Courier New" panose="02070309020205020404" pitchFamily="49" charset="0"/>
                <a:cs typeface="Courier New" panose="02070309020205020404" pitchFamily="49" charset="0"/>
              </a:rPr>
              <a:t>&gt;&gt;&gt; math.log(1024, 2) </a:t>
            </a:r>
          </a:p>
          <a:p>
            <a:pPr eaLnBrk="1" hangingPunct="1">
              <a:buFont typeface="Arial" panose="020B0604020202020204" pitchFamily="34" charset="0"/>
              <a:buNone/>
            </a:pPr>
            <a:r>
              <a:rPr lang="en-US" altLang="en-US" dirty="0">
                <a:latin typeface="Courier New" panose="02070309020205020404" pitchFamily="49" charset="0"/>
                <a:cs typeface="Courier New" panose="02070309020205020404" pitchFamily="49" charset="0"/>
              </a:rPr>
              <a:t>10.0</a:t>
            </a:r>
          </a:p>
        </p:txBody>
      </p:sp>
    </p:spTree>
    <p:extLst>
      <p:ext uri="{BB962C8B-B14F-4D97-AF65-F5344CB8AC3E}">
        <p14:creationId xmlns:p14="http://schemas.microsoft.com/office/powerpoint/2010/main" val="3037682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1CC763D2-4F00-41B3-8863-784CB397E6E9}"/>
              </a:ext>
            </a:extLst>
          </p:cNvPr>
          <p:cNvSpPr>
            <a:spLocks noGrp="1"/>
          </p:cNvSpPr>
          <p:nvPr>
            <p:ph type="title"/>
          </p:nvPr>
        </p:nvSpPr>
        <p:spPr>
          <a:xfrm>
            <a:off x="755576" y="476672"/>
            <a:ext cx="6781800" cy="1080120"/>
          </a:xfrm>
        </p:spPr>
        <p:txBody>
          <a:bodyPr/>
          <a:lstStyle/>
          <a:p>
            <a:pPr eaLnBrk="1" hangingPunct="1"/>
            <a:r>
              <a:rPr lang="en-US" altLang="en-US" b="1" dirty="0">
                <a:solidFill>
                  <a:srgbClr val="C00000"/>
                </a:solidFill>
              </a:rPr>
              <a:t>Random</a:t>
            </a:r>
          </a:p>
        </p:txBody>
      </p:sp>
      <p:sp>
        <p:nvSpPr>
          <p:cNvPr id="3" name="Content Placeholder 2">
            <a:extLst>
              <a:ext uri="{FF2B5EF4-FFF2-40B4-BE49-F238E27FC236}">
                <a16:creationId xmlns:a16="http://schemas.microsoft.com/office/drawing/2014/main" id="{F8036761-8CC9-4145-BE72-87D67C5B9D16}"/>
              </a:ext>
            </a:extLst>
          </p:cNvPr>
          <p:cNvSpPr>
            <a:spLocks noGrp="1"/>
          </p:cNvSpPr>
          <p:nvPr>
            <p:ph idx="1"/>
          </p:nvPr>
        </p:nvSpPr>
        <p:spPr>
          <a:xfrm>
            <a:off x="755576" y="1844824"/>
            <a:ext cx="7543800" cy="4174232"/>
          </a:xfrm>
        </p:spPr>
        <p:txBody>
          <a:bodyPr rtlCol="0">
            <a:normAutofit fontScale="77500" lnSpcReduction="20000"/>
          </a:bodyPr>
          <a:lstStyle/>
          <a:p>
            <a:pPr eaLnBrk="1" fontAlgn="auto" hangingPunct="1">
              <a:spcAft>
                <a:spcPts val="0"/>
              </a:spcAft>
              <a:defRPr/>
            </a:pPr>
            <a:r>
              <a:rPr lang="en-US" dirty="0"/>
              <a:t>The </a:t>
            </a:r>
            <a:r>
              <a:rPr lang="en-US" dirty="0">
                <a:solidFill>
                  <a:srgbClr val="0070C0"/>
                </a:solidFill>
              </a:rPr>
              <a:t>random</a:t>
            </a:r>
            <a:r>
              <a:rPr lang="en-US" dirty="0"/>
              <a:t> module provides tools for making random selections:</a:t>
            </a:r>
          </a:p>
          <a:p>
            <a:pPr eaLnBrk="1" fontAlgn="auto" hangingPunct="1">
              <a:spcAft>
                <a:spcPts val="0"/>
              </a:spcAft>
              <a:buFont typeface="Arial" panose="020B0604020202020204" pitchFamily="34" charset="0"/>
              <a:buNone/>
              <a:defRPr/>
            </a:pPr>
            <a:r>
              <a:rPr lang="en-US" dirty="0">
                <a:solidFill>
                  <a:srgbClr val="0070C0"/>
                </a:solidFill>
                <a:latin typeface="Courier New" panose="02070309020205020404" pitchFamily="49" charset="0"/>
                <a:cs typeface="Courier New" panose="02070309020205020404" pitchFamily="49" charset="0"/>
              </a:rPr>
              <a:t>&gt;&gt;&gt; import random</a:t>
            </a:r>
          </a:p>
          <a:p>
            <a:pPr eaLnBrk="1" fontAlgn="auto" hangingPunct="1">
              <a:spcAft>
                <a:spcPts val="0"/>
              </a:spcAft>
              <a:buFont typeface="Arial" panose="020B0604020202020204" pitchFamily="34" charset="0"/>
              <a:buNone/>
              <a:defRPr/>
            </a:pPr>
            <a:r>
              <a:rPr lang="en-US" dirty="0">
                <a:solidFill>
                  <a:srgbClr val="0070C0"/>
                </a:solidFill>
                <a:latin typeface="Courier New" panose="02070309020205020404" pitchFamily="49" charset="0"/>
                <a:cs typeface="Courier New" panose="02070309020205020404" pitchFamily="49" charset="0"/>
              </a:rPr>
              <a:t>&gt;&gt;&gt; </a:t>
            </a:r>
            <a:r>
              <a:rPr lang="en-US" dirty="0" err="1">
                <a:solidFill>
                  <a:srgbClr val="0070C0"/>
                </a:solidFill>
                <a:latin typeface="Courier New" panose="02070309020205020404" pitchFamily="49" charset="0"/>
                <a:cs typeface="Courier New" panose="02070309020205020404" pitchFamily="49" charset="0"/>
              </a:rPr>
              <a:t>random.choice</a:t>
            </a:r>
            <a:r>
              <a:rPr lang="en-US" dirty="0">
                <a:solidFill>
                  <a:srgbClr val="0070C0"/>
                </a:solidFill>
                <a:latin typeface="Courier New" panose="02070309020205020404" pitchFamily="49" charset="0"/>
                <a:cs typeface="Courier New" panose="02070309020205020404" pitchFamily="49" charset="0"/>
              </a:rPr>
              <a:t>(['apple', 'pear', 'banana']) </a:t>
            </a:r>
          </a:p>
          <a:p>
            <a:pPr eaLnBrk="1" fontAlgn="auto" hangingPunct="1">
              <a:spcAft>
                <a:spcPts val="0"/>
              </a:spcAft>
              <a:buFont typeface="Arial" panose="020B0604020202020204" pitchFamily="34" charset="0"/>
              <a:buNone/>
              <a:defRPr/>
            </a:pPr>
            <a:r>
              <a:rPr lang="en-US" dirty="0">
                <a:latin typeface="Courier New" panose="02070309020205020404" pitchFamily="49" charset="0"/>
                <a:cs typeface="Courier New" panose="02070309020205020404" pitchFamily="49" charset="0"/>
              </a:rPr>
              <a:t>'apple’</a:t>
            </a:r>
          </a:p>
          <a:p>
            <a:pPr eaLnBrk="1" fontAlgn="auto" hangingPunct="1">
              <a:spcAft>
                <a:spcPts val="0"/>
              </a:spcAft>
              <a:buFont typeface="Arial" panose="020B0604020202020204" pitchFamily="34" charset="0"/>
              <a:buNone/>
              <a:defRPr/>
            </a:pPr>
            <a:r>
              <a:rPr lang="en-US" i="1" dirty="0">
                <a:latin typeface="Courier New" panose="02070309020205020404" pitchFamily="49" charset="0"/>
                <a:cs typeface="Courier New" panose="02070309020205020404" pitchFamily="49" charset="0"/>
              </a:rPr>
              <a:t># sampling without replacement</a:t>
            </a:r>
            <a:endParaRPr lang="en-US" dirty="0">
              <a:latin typeface="Courier New" panose="02070309020205020404" pitchFamily="49" charset="0"/>
              <a:cs typeface="Courier New" panose="02070309020205020404" pitchFamily="49" charset="0"/>
            </a:endParaRPr>
          </a:p>
          <a:p>
            <a:pPr eaLnBrk="1" fontAlgn="auto" hangingPunct="1">
              <a:spcAft>
                <a:spcPts val="0"/>
              </a:spcAft>
              <a:buFont typeface="Arial" panose="020B0604020202020204" pitchFamily="34" charset="0"/>
              <a:buNone/>
              <a:defRPr/>
            </a:pPr>
            <a:r>
              <a:rPr lang="en-US" dirty="0">
                <a:solidFill>
                  <a:srgbClr val="0070C0"/>
                </a:solidFill>
                <a:latin typeface="Courier New" panose="02070309020205020404" pitchFamily="49" charset="0"/>
                <a:cs typeface="Courier New" panose="02070309020205020404" pitchFamily="49" charset="0"/>
              </a:rPr>
              <a:t>&gt;&gt;&gt; </a:t>
            </a:r>
            <a:r>
              <a:rPr lang="en-US" dirty="0" err="1">
                <a:solidFill>
                  <a:srgbClr val="0070C0"/>
                </a:solidFill>
                <a:latin typeface="Courier New" panose="02070309020205020404" pitchFamily="49" charset="0"/>
                <a:cs typeface="Courier New" panose="02070309020205020404" pitchFamily="49" charset="0"/>
              </a:rPr>
              <a:t>random.sample</a:t>
            </a:r>
            <a:r>
              <a:rPr lang="en-US" dirty="0">
                <a:solidFill>
                  <a:srgbClr val="0070C0"/>
                </a:solidFill>
                <a:latin typeface="Courier New" panose="02070309020205020404" pitchFamily="49" charset="0"/>
                <a:cs typeface="Courier New" panose="02070309020205020404" pitchFamily="49" charset="0"/>
              </a:rPr>
              <a:t>(</a:t>
            </a:r>
            <a:r>
              <a:rPr lang="en-US" dirty="0" err="1">
                <a:solidFill>
                  <a:srgbClr val="0070C0"/>
                </a:solidFill>
                <a:latin typeface="Courier New" panose="02070309020205020404" pitchFamily="49" charset="0"/>
                <a:cs typeface="Courier New" panose="02070309020205020404" pitchFamily="49" charset="0"/>
              </a:rPr>
              <a:t>xrange</a:t>
            </a:r>
            <a:r>
              <a:rPr lang="en-US" dirty="0">
                <a:solidFill>
                  <a:srgbClr val="0070C0"/>
                </a:solidFill>
                <a:latin typeface="Courier New" panose="02070309020205020404" pitchFamily="49" charset="0"/>
                <a:cs typeface="Courier New" panose="02070309020205020404" pitchFamily="49" charset="0"/>
              </a:rPr>
              <a:t>(100), 10)</a:t>
            </a:r>
          </a:p>
          <a:p>
            <a:pPr eaLnBrk="1" fontAlgn="auto" hangingPunct="1">
              <a:spcAft>
                <a:spcPts val="0"/>
              </a:spcAft>
              <a:buFont typeface="Arial" panose="020B0604020202020204" pitchFamily="34" charset="0"/>
              <a:buNone/>
              <a:defRPr/>
            </a:pPr>
            <a:r>
              <a:rPr lang="en-US" dirty="0">
                <a:latin typeface="Courier New" panose="02070309020205020404" pitchFamily="49" charset="0"/>
                <a:cs typeface="Courier New" panose="02070309020205020404" pitchFamily="49" charset="0"/>
              </a:rPr>
              <a:t>[30, 83, 16, 4, 8, 81, 41, 50, 18, 33]</a:t>
            </a:r>
          </a:p>
          <a:p>
            <a:pPr eaLnBrk="1" fontAlgn="auto" hangingPunct="1">
              <a:spcAft>
                <a:spcPts val="0"/>
              </a:spcAft>
              <a:buFont typeface="Arial" panose="020B0604020202020204" pitchFamily="34" charset="0"/>
              <a:buNone/>
              <a:defRPr/>
            </a:pPr>
            <a:r>
              <a:rPr lang="en-US" i="1" dirty="0">
                <a:latin typeface="Courier New" panose="02070309020205020404" pitchFamily="49" charset="0"/>
                <a:cs typeface="Courier New" panose="02070309020205020404" pitchFamily="49" charset="0"/>
              </a:rPr>
              <a:t># random float</a:t>
            </a:r>
            <a:r>
              <a:rPr lang="en-US" dirty="0">
                <a:latin typeface="Courier New" panose="02070309020205020404" pitchFamily="49" charset="0"/>
                <a:cs typeface="Courier New" panose="02070309020205020404" pitchFamily="49" charset="0"/>
              </a:rPr>
              <a:t> </a:t>
            </a:r>
          </a:p>
          <a:p>
            <a:pPr eaLnBrk="1" fontAlgn="auto" hangingPunct="1">
              <a:spcAft>
                <a:spcPts val="0"/>
              </a:spcAft>
              <a:buFont typeface="Arial" panose="020B0604020202020204" pitchFamily="34" charset="0"/>
              <a:buNone/>
              <a:defRPr/>
            </a:pPr>
            <a:r>
              <a:rPr lang="en-US" dirty="0">
                <a:solidFill>
                  <a:srgbClr val="0070C0"/>
                </a:solidFill>
                <a:latin typeface="Courier New" panose="02070309020205020404" pitchFamily="49" charset="0"/>
                <a:cs typeface="Courier New" panose="02070309020205020404" pitchFamily="49" charset="0"/>
              </a:rPr>
              <a:t>&gt;&gt;&gt; </a:t>
            </a:r>
            <a:r>
              <a:rPr lang="en-US" dirty="0" err="1">
                <a:solidFill>
                  <a:srgbClr val="0070C0"/>
                </a:solidFill>
                <a:latin typeface="Courier New" panose="02070309020205020404" pitchFamily="49" charset="0"/>
                <a:cs typeface="Courier New" panose="02070309020205020404" pitchFamily="49" charset="0"/>
              </a:rPr>
              <a:t>random.random</a:t>
            </a:r>
            <a:r>
              <a:rPr lang="en-US" dirty="0">
                <a:solidFill>
                  <a:srgbClr val="0070C0"/>
                </a:solidFill>
                <a:latin typeface="Courier New" panose="02070309020205020404" pitchFamily="49" charset="0"/>
                <a:cs typeface="Courier New" panose="02070309020205020404" pitchFamily="49" charset="0"/>
              </a:rPr>
              <a:t>() </a:t>
            </a:r>
          </a:p>
          <a:p>
            <a:pPr eaLnBrk="1" fontAlgn="auto" hangingPunct="1">
              <a:spcAft>
                <a:spcPts val="0"/>
              </a:spcAft>
              <a:buFont typeface="Arial" panose="020B0604020202020204" pitchFamily="34" charset="0"/>
              <a:buNone/>
              <a:defRPr/>
            </a:pPr>
            <a:r>
              <a:rPr lang="en-US" dirty="0">
                <a:latin typeface="Courier New" panose="02070309020205020404" pitchFamily="49" charset="0"/>
                <a:cs typeface="Courier New" panose="02070309020205020404" pitchFamily="49" charset="0"/>
              </a:rPr>
              <a:t>0.17970987693706186 </a:t>
            </a:r>
          </a:p>
          <a:p>
            <a:pPr eaLnBrk="1" fontAlgn="auto" hangingPunct="1">
              <a:spcAft>
                <a:spcPts val="0"/>
              </a:spcAft>
              <a:buFont typeface="Arial" panose="020B0604020202020204" pitchFamily="34" charset="0"/>
              <a:buNone/>
              <a:defRPr/>
            </a:pPr>
            <a:r>
              <a:rPr lang="en-US" i="1" dirty="0">
                <a:latin typeface="Courier New" panose="02070309020205020404" pitchFamily="49" charset="0"/>
                <a:cs typeface="Courier New" panose="02070309020205020404" pitchFamily="49" charset="0"/>
              </a:rPr>
              <a:t># random integer chosen from range(6)</a:t>
            </a:r>
            <a:endParaRPr lang="en-US" dirty="0">
              <a:latin typeface="Courier New" panose="02070309020205020404" pitchFamily="49" charset="0"/>
              <a:cs typeface="Courier New" panose="02070309020205020404" pitchFamily="49" charset="0"/>
            </a:endParaRPr>
          </a:p>
          <a:p>
            <a:pPr eaLnBrk="1" fontAlgn="auto" hangingPunct="1">
              <a:spcAft>
                <a:spcPts val="0"/>
              </a:spcAft>
              <a:buFont typeface="Arial" panose="020B0604020202020204" pitchFamily="34" charset="0"/>
              <a:buNone/>
              <a:defRPr/>
            </a:pPr>
            <a:r>
              <a:rPr lang="en-US" dirty="0">
                <a:solidFill>
                  <a:srgbClr val="0070C0"/>
                </a:solidFill>
                <a:latin typeface="Courier New" panose="02070309020205020404" pitchFamily="49" charset="0"/>
                <a:cs typeface="Courier New" panose="02070309020205020404" pitchFamily="49" charset="0"/>
              </a:rPr>
              <a:t>&gt;&gt;&gt; </a:t>
            </a:r>
            <a:r>
              <a:rPr lang="en-US" dirty="0" err="1">
                <a:solidFill>
                  <a:srgbClr val="0070C0"/>
                </a:solidFill>
                <a:latin typeface="Courier New" panose="02070309020205020404" pitchFamily="49" charset="0"/>
                <a:cs typeface="Courier New" panose="02070309020205020404" pitchFamily="49" charset="0"/>
              </a:rPr>
              <a:t>random.randrange</a:t>
            </a:r>
            <a:r>
              <a:rPr lang="en-US" dirty="0">
                <a:solidFill>
                  <a:srgbClr val="0070C0"/>
                </a:solidFill>
                <a:latin typeface="Courier New" panose="02070309020205020404" pitchFamily="49" charset="0"/>
                <a:cs typeface="Courier New" panose="02070309020205020404" pitchFamily="49" charset="0"/>
              </a:rPr>
              <a:t>(6) </a:t>
            </a:r>
          </a:p>
          <a:p>
            <a:pPr eaLnBrk="1" fontAlgn="auto" hangingPunct="1">
              <a:spcAft>
                <a:spcPts val="0"/>
              </a:spcAft>
              <a:buFont typeface="Arial" panose="020B0604020202020204" pitchFamily="34" charset="0"/>
              <a:buNone/>
              <a:defRPr/>
            </a:pPr>
            <a:r>
              <a:rPr lang="en-US" dirty="0">
                <a:latin typeface="Courier New" panose="02070309020205020404" pitchFamily="49" charset="0"/>
                <a:cs typeface="Courier New" panose="02070309020205020404" pitchFamily="49" charset="0"/>
              </a:rPr>
              <a:t>4</a:t>
            </a:r>
          </a:p>
        </p:txBody>
      </p:sp>
    </p:spTree>
    <p:extLst>
      <p:ext uri="{BB962C8B-B14F-4D97-AF65-F5344CB8AC3E}">
        <p14:creationId xmlns:p14="http://schemas.microsoft.com/office/powerpoint/2010/main" val="1030575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4AEF448-022C-4CC1-9C8C-A8CEFAC445C4}"/>
              </a:ext>
            </a:extLst>
          </p:cNvPr>
          <p:cNvSpPr>
            <a:spLocks noGrp="1"/>
          </p:cNvSpPr>
          <p:nvPr>
            <p:ph type="title"/>
          </p:nvPr>
        </p:nvSpPr>
        <p:spPr>
          <a:xfrm>
            <a:off x="755576" y="476672"/>
            <a:ext cx="6781800" cy="864096"/>
          </a:xfrm>
        </p:spPr>
        <p:txBody>
          <a:bodyPr>
            <a:normAutofit fontScale="90000"/>
          </a:bodyPr>
          <a:lstStyle/>
          <a:p>
            <a:pPr eaLnBrk="1" hangingPunct="1"/>
            <a:r>
              <a:rPr lang="en-US" altLang="en-US" b="1" dirty="0">
                <a:solidFill>
                  <a:srgbClr val="C00000"/>
                </a:solidFill>
              </a:rPr>
              <a:t>Dates and Times</a:t>
            </a:r>
          </a:p>
        </p:txBody>
      </p:sp>
      <p:sp>
        <p:nvSpPr>
          <p:cNvPr id="3" name="Content Placeholder 2">
            <a:extLst>
              <a:ext uri="{FF2B5EF4-FFF2-40B4-BE49-F238E27FC236}">
                <a16:creationId xmlns:a16="http://schemas.microsoft.com/office/drawing/2014/main" id="{B6B6658A-A506-4A7A-A8DE-C4E3D083E3BD}"/>
              </a:ext>
            </a:extLst>
          </p:cNvPr>
          <p:cNvSpPr>
            <a:spLocks noGrp="1"/>
          </p:cNvSpPr>
          <p:nvPr>
            <p:ph idx="1"/>
          </p:nvPr>
        </p:nvSpPr>
        <p:spPr>
          <a:xfrm>
            <a:off x="755576" y="1340768"/>
            <a:ext cx="8136904" cy="4968552"/>
          </a:xfrm>
        </p:spPr>
        <p:txBody>
          <a:bodyPr rtlCol="0">
            <a:normAutofit fontScale="77500" lnSpcReduction="20000"/>
          </a:bodyPr>
          <a:lstStyle/>
          <a:p>
            <a:pPr eaLnBrk="1" fontAlgn="auto" hangingPunct="1">
              <a:spcAft>
                <a:spcPts val="0"/>
              </a:spcAft>
              <a:defRPr/>
            </a:pPr>
            <a:r>
              <a:rPr lang="en-US" dirty="0"/>
              <a:t>The </a:t>
            </a:r>
            <a:r>
              <a:rPr lang="en-US" dirty="0" err="1">
                <a:solidFill>
                  <a:srgbClr val="0070C0"/>
                </a:solidFill>
              </a:rPr>
              <a:t>datetime</a:t>
            </a:r>
            <a:r>
              <a:rPr lang="en-US" dirty="0"/>
              <a:t> module supplies classes for manipulating dates and times in both simple and complex ways. The module also supports objects that are </a:t>
            </a:r>
            <a:r>
              <a:rPr lang="en-US" dirty="0" err="1"/>
              <a:t>timezone</a:t>
            </a:r>
            <a:r>
              <a:rPr lang="en-US" dirty="0"/>
              <a:t> aware.</a:t>
            </a:r>
          </a:p>
          <a:p>
            <a:pPr eaLnBrk="1" fontAlgn="auto" hangingPunct="1">
              <a:spcAft>
                <a:spcPts val="0"/>
              </a:spcAft>
              <a:buFont typeface="Arial" panose="020B0604020202020204" pitchFamily="34" charset="0"/>
              <a:buNone/>
              <a:defRPr/>
            </a:pPr>
            <a:r>
              <a:rPr lang="en-US" i="1" dirty="0">
                <a:latin typeface="Courier New" panose="02070309020205020404" pitchFamily="49" charset="0"/>
                <a:cs typeface="Courier New" panose="02070309020205020404" pitchFamily="49" charset="0"/>
              </a:rPr>
              <a:t># dates are easily constructed and formatted</a:t>
            </a:r>
            <a:endParaRPr lang="en-US" dirty="0">
              <a:latin typeface="Courier New" panose="02070309020205020404" pitchFamily="49" charset="0"/>
              <a:cs typeface="Courier New" panose="02070309020205020404" pitchFamily="49" charset="0"/>
            </a:endParaRPr>
          </a:p>
          <a:p>
            <a:pPr eaLnBrk="1" fontAlgn="auto" hangingPunct="1">
              <a:spcAft>
                <a:spcPts val="0"/>
              </a:spcAft>
              <a:buFont typeface="Arial" panose="020B0604020202020204" pitchFamily="34" charset="0"/>
              <a:buNone/>
              <a:defRPr/>
            </a:pPr>
            <a:r>
              <a:rPr lang="en-US" dirty="0">
                <a:solidFill>
                  <a:srgbClr val="0070C0"/>
                </a:solidFill>
                <a:latin typeface="Courier New" panose="02070309020205020404" pitchFamily="49" charset="0"/>
                <a:cs typeface="Courier New" panose="02070309020205020404" pitchFamily="49" charset="0"/>
              </a:rPr>
              <a:t>&gt;&gt;&gt; from </a:t>
            </a:r>
            <a:r>
              <a:rPr lang="en-US" dirty="0" err="1">
                <a:solidFill>
                  <a:srgbClr val="0070C0"/>
                </a:solidFill>
                <a:latin typeface="Courier New" panose="02070309020205020404" pitchFamily="49" charset="0"/>
                <a:cs typeface="Courier New" panose="02070309020205020404" pitchFamily="49" charset="0"/>
              </a:rPr>
              <a:t>datetime</a:t>
            </a:r>
            <a:r>
              <a:rPr lang="en-US" dirty="0">
                <a:solidFill>
                  <a:srgbClr val="0070C0"/>
                </a:solidFill>
                <a:latin typeface="Courier New" panose="02070309020205020404" pitchFamily="49" charset="0"/>
                <a:cs typeface="Courier New" panose="02070309020205020404" pitchFamily="49" charset="0"/>
              </a:rPr>
              <a:t> import date</a:t>
            </a:r>
          </a:p>
          <a:p>
            <a:pPr eaLnBrk="1" fontAlgn="auto" hangingPunct="1">
              <a:spcAft>
                <a:spcPts val="0"/>
              </a:spcAft>
              <a:buFont typeface="Arial" panose="020B0604020202020204" pitchFamily="34" charset="0"/>
              <a:buNone/>
              <a:defRPr/>
            </a:pPr>
            <a:r>
              <a:rPr lang="en-US" dirty="0">
                <a:solidFill>
                  <a:srgbClr val="0070C0"/>
                </a:solidFill>
                <a:latin typeface="Courier New" panose="02070309020205020404" pitchFamily="49" charset="0"/>
                <a:cs typeface="Courier New" panose="02070309020205020404" pitchFamily="49" charset="0"/>
              </a:rPr>
              <a:t>&gt;&gt;&gt; now = </a:t>
            </a:r>
            <a:r>
              <a:rPr lang="en-US" dirty="0" err="1">
                <a:solidFill>
                  <a:srgbClr val="0070C0"/>
                </a:solidFill>
                <a:latin typeface="Courier New" panose="02070309020205020404" pitchFamily="49" charset="0"/>
                <a:cs typeface="Courier New" panose="02070309020205020404" pitchFamily="49" charset="0"/>
              </a:rPr>
              <a:t>date.today</a:t>
            </a:r>
            <a:r>
              <a:rPr lang="en-US" dirty="0">
                <a:solidFill>
                  <a:srgbClr val="0070C0"/>
                </a:solidFill>
                <a:latin typeface="Courier New" panose="02070309020205020404" pitchFamily="49" charset="0"/>
                <a:cs typeface="Courier New" panose="02070309020205020404" pitchFamily="49" charset="0"/>
              </a:rPr>
              <a:t>()</a:t>
            </a:r>
          </a:p>
          <a:p>
            <a:pPr eaLnBrk="1" fontAlgn="auto" hangingPunct="1">
              <a:spcAft>
                <a:spcPts val="0"/>
              </a:spcAft>
              <a:buFont typeface="Arial" panose="020B0604020202020204" pitchFamily="34" charset="0"/>
              <a:buNone/>
              <a:defRPr/>
            </a:pPr>
            <a:r>
              <a:rPr lang="en-US" dirty="0">
                <a:solidFill>
                  <a:srgbClr val="0070C0"/>
                </a:solidFill>
                <a:latin typeface="Courier New" panose="02070309020205020404" pitchFamily="49" charset="0"/>
                <a:cs typeface="Courier New" panose="02070309020205020404" pitchFamily="49" charset="0"/>
              </a:rPr>
              <a:t>&gt;&gt;&gt; now</a:t>
            </a:r>
          </a:p>
          <a:p>
            <a:pPr eaLnBrk="1" fontAlgn="auto" hangingPunct="1">
              <a:spcAft>
                <a:spcPts val="0"/>
              </a:spcAft>
              <a:buFont typeface="Arial" panose="020B0604020202020204" pitchFamily="34" charset="0"/>
              <a:buNone/>
              <a:defRPr/>
            </a:pPr>
            <a:r>
              <a:rPr lang="en-US" dirty="0" err="1">
                <a:latin typeface="Courier New" panose="02070309020205020404" pitchFamily="49" charset="0"/>
                <a:cs typeface="Courier New" panose="02070309020205020404" pitchFamily="49" charset="0"/>
              </a:rPr>
              <a:t>datetime.date</a:t>
            </a:r>
            <a:r>
              <a:rPr lang="en-US" dirty="0">
                <a:latin typeface="Courier New" panose="02070309020205020404" pitchFamily="49" charset="0"/>
                <a:cs typeface="Courier New" panose="02070309020205020404" pitchFamily="49" charset="0"/>
              </a:rPr>
              <a:t>(2020, 11, 20)</a:t>
            </a:r>
            <a:endParaRPr lang="en-US" dirty="0">
              <a:solidFill>
                <a:srgbClr val="0070C0"/>
              </a:solidFill>
              <a:latin typeface="Courier New" panose="02070309020205020404" pitchFamily="49" charset="0"/>
              <a:cs typeface="Courier New" panose="02070309020205020404" pitchFamily="49" charset="0"/>
            </a:endParaRPr>
          </a:p>
          <a:p>
            <a:pPr eaLnBrk="1" fontAlgn="auto" hangingPunct="1">
              <a:spcAft>
                <a:spcPts val="0"/>
              </a:spcAft>
              <a:buFont typeface="Arial" panose="020B0604020202020204" pitchFamily="34" charset="0"/>
              <a:buNone/>
              <a:defRPr/>
            </a:pPr>
            <a:r>
              <a:rPr lang="en-US" dirty="0">
                <a:solidFill>
                  <a:srgbClr val="0070C0"/>
                </a:solidFill>
                <a:latin typeface="Courier New" panose="02070309020205020404" pitchFamily="49" charset="0"/>
                <a:cs typeface="Courier New" panose="02070309020205020404" pitchFamily="49" charset="0"/>
              </a:rPr>
              <a:t>&gt;&gt;&gt; </a:t>
            </a:r>
            <a:r>
              <a:rPr lang="en-US" dirty="0" err="1">
                <a:solidFill>
                  <a:srgbClr val="0070C0"/>
                </a:solidFill>
                <a:latin typeface="Courier New" panose="02070309020205020404" pitchFamily="49" charset="0"/>
                <a:cs typeface="Courier New" panose="02070309020205020404" pitchFamily="49" charset="0"/>
              </a:rPr>
              <a:t>now.strftime</a:t>
            </a:r>
            <a:r>
              <a:rPr lang="en-US" dirty="0">
                <a:solidFill>
                  <a:srgbClr val="0070C0"/>
                </a:solidFill>
                <a:latin typeface="Courier New" panose="02070309020205020404" pitchFamily="49" charset="0"/>
                <a:cs typeface="Courier New" panose="02070309020205020404" pitchFamily="49" charset="0"/>
              </a:rPr>
              <a:t>("%m-</a:t>
            </a:r>
            <a:r>
              <a:rPr lang="en-US" i="1" dirty="0">
                <a:solidFill>
                  <a:srgbClr val="0070C0"/>
                </a:solidFill>
                <a:latin typeface="Courier New" panose="02070309020205020404" pitchFamily="49" charset="0"/>
                <a:cs typeface="Courier New" panose="02070309020205020404" pitchFamily="49" charset="0"/>
              </a:rPr>
              <a:t>%d</a:t>
            </a:r>
            <a:r>
              <a:rPr lang="en-US" dirty="0">
                <a:solidFill>
                  <a:srgbClr val="0070C0"/>
                </a:solidFill>
                <a:latin typeface="Courier New" panose="02070309020205020404" pitchFamily="49" charset="0"/>
                <a:cs typeface="Courier New" panose="02070309020205020404" pitchFamily="49" charset="0"/>
              </a:rPr>
              <a:t>-%y. </a:t>
            </a:r>
            <a:r>
              <a:rPr lang="en-US" i="1" dirty="0">
                <a:solidFill>
                  <a:srgbClr val="0070C0"/>
                </a:solidFill>
                <a:latin typeface="Courier New" panose="02070309020205020404" pitchFamily="49" charset="0"/>
                <a:cs typeface="Courier New" panose="02070309020205020404" pitchFamily="49" charset="0"/>
              </a:rPr>
              <a:t>%d</a:t>
            </a:r>
            <a:r>
              <a:rPr lang="en-US" dirty="0">
                <a:solidFill>
                  <a:srgbClr val="0070C0"/>
                </a:solidFill>
                <a:latin typeface="Courier New" panose="02070309020205020404" pitchFamily="49" charset="0"/>
                <a:cs typeface="Courier New" panose="02070309020205020404" pitchFamily="49" charset="0"/>
              </a:rPr>
              <a:t> %b %y is a %A on the </a:t>
            </a:r>
            <a:r>
              <a:rPr lang="en-US" i="1" dirty="0">
                <a:solidFill>
                  <a:srgbClr val="0070C0"/>
                </a:solidFill>
                <a:latin typeface="Courier New" panose="02070309020205020404" pitchFamily="49" charset="0"/>
                <a:cs typeface="Courier New" panose="02070309020205020404" pitchFamily="49" charset="0"/>
              </a:rPr>
              <a:t>%d</a:t>
            </a:r>
            <a:r>
              <a:rPr lang="en-US" dirty="0">
                <a:solidFill>
                  <a:srgbClr val="0070C0"/>
                </a:solidFill>
                <a:latin typeface="Courier New" panose="02070309020205020404" pitchFamily="49" charset="0"/>
                <a:cs typeface="Courier New" panose="02070309020205020404" pitchFamily="49" charset="0"/>
              </a:rPr>
              <a:t> day of %B.") </a:t>
            </a:r>
          </a:p>
          <a:p>
            <a:pPr>
              <a:buNone/>
              <a:defRPr/>
            </a:pPr>
            <a:r>
              <a:rPr lang="en-US" dirty="0">
                <a:latin typeface="Courier New" panose="02070309020205020404" pitchFamily="49" charset="0"/>
                <a:cs typeface="Courier New" panose="02070309020205020404" pitchFamily="49" charset="0"/>
              </a:rPr>
              <a:t>‘11-20-20. 20 Nov 2020 is a Friday on the 20 day of November.’</a:t>
            </a:r>
          </a:p>
          <a:p>
            <a:pPr>
              <a:buNone/>
              <a:defRPr/>
            </a:pPr>
            <a:r>
              <a:rPr lang="en-US" i="1" dirty="0">
                <a:latin typeface="Courier New" panose="02070309020205020404" pitchFamily="49" charset="0"/>
                <a:cs typeface="Courier New" panose="02070309020205020404" pitchFamily="49" charset="0"/>
              </a:rPr>
              <a:t># dates support calendar arithmetic</a:t>
            </a:r>
            <a:endParaRPr lang="en-US" dirty="0">
              <a:latin typeface="Courier New" panose="02070309020205020404" pitchFamily="49" charset="0"/>
              <a:cs typeface="Courier New" panose="02070309020205020404" pitchFamily="49" charset="0"/>
            </a:endParaRPr>
          </a:p>
          <a:p>
            <a:pPr eaLnBrk="1" fontAlgn="auto" hangingPunct="1">
              <a:spcAft>
                <a:spcPts val="0"/>
              </a:spcAft>
              <a:buFont typeface="Arial" panose="020B0604020202020204" pitchFamily="34" charset="0"/>
              <a:buNone/>
              <a:defRPr/>
            </a:pPr>
            <a:r>
              <a:rPr lang="en-US" dirty="0">
                <a:solidFill>
                  <a:srgbClr val="0070C0"/>
                </a:solidFill>
                <a:latin typeface="Courier New" panose="02070309020205020404" pitchFamily="49" charset="0"/>
                <a:cs typeface="Courier New" panose="02070309020205020404" pitchFamily="49" charset="0"/>
              </a:rPr>
              <a:t>birthday = date(1997, 7, 31)</a:t>
            </a:r>
          </a:p>
          <a:p>
            <a:pPr eaLnBrk="1" fontAlgn="auto" hangingPunct="1">
              <a:spcAft>
                <a:spcPts val="0"/>
              </a:spcAft>
              <a:buFont typeface="Arial" panose="020B0604020202020204" pitchFamily="34" charset="0"/>
              <a:buNone/>
              <a:defRPr/>
            </a:pPr>
            <a:r>
              <a:rPr lang="en-US" dirty="0">
                <a:solidFill>
                  <a:srgbClr val="0070C0"/>
                </a:solidFill>
                <a:latin typeface="Courier New" panose="02070309020205020404" pitchFamily="49" charset="0"/>
                <a:cs typeface="Courier New" panose="02070309020205020404" pitchFamily="49" charset="0"/>
              </a:rPr>
              <a:t>age = now – birthday</a:t>
            </a:r>
          </a:p>
          <a:p>
            <a:pPr eaLnBrk="1" fontAlgn="auto" hangingPunct="1">
              <a:spcAft>
                <a:spcPts val="0"/>
              </a:spcAft>
              <a:buFont typeface="Arial" panose="020B0604020202020204" pitchFamily="34" charset="0"/>
              <a:buNone/>
              <a:defRPr/>
            </a:pPr>
            <a:r>
              <a:rPr lang="en-US" dirty="0" err="1">
                <a:solidFill>
                  <a:srgbClr val="0070C0"/>
                </a:solidFill>
                <a:latin typeface="Courier New" panose="02070309020205020404" pitchFamily="49" charset="0"/>
                <a:cs typeface="Courier New" panose="02070309020205020404" pitchFamily="49" charset="0"/>
              </a:rPr>
              <a:t>age.days</a:t>
            </a:r>
            <a:r>
              <a:rPr lang="en-US" dirty="0">
                <a:solidFill>
                  <a:srgbClr val="0070C0"/>
                </a:solidFill>
                <a:latin typeface="Courier New" panose="02070309020205020404" pitchFamily="49" charset="0"/>
                <a:cs typeface="Courier New" panose="02070309020205020404" pitchFamily="49" charset="0"/>
              </a:rPr>
              <a:t> </a:t>
            </a:r>
          </a:p>
          <a:p>
            <a:pPr eaLnBrk="1" fontAlgn="auto" hangingPunct="1">
              <a:spcAft>
                <a:spcPts val="0"/>
              </a:spcAft>
              <a:buFont typeface="Arial" panose="020B0604020202020204" pitchFamily="34" charset="0"/>
              <a:buNone/>
              <a:defRPr/>
            </a:pPr>
            <a:r>
              <a:rPr lang="en-US" dirty="0">
                <a:latin typeface="Courier New" panose="02070309020205020404" pitchFamily="49" charset="0"/>
                <a:cs typeface="Courier New" panose="02070309020205020404" pitchFamily="49" charset="0"/>
              </a:rPr>
              <a:t>8513</a:t>
            </a:r>
          </a:p>
        </p:txBody>
      </p:sp>
    </p:spTree>
    <p:extLst>
      <p:ext uri="{BB962C8B-B14F-4D97-AF65-F5344CB8AC3E}">
        <p14:creationId xmlns:p14="http://schemas.microsoft.com/office/powerpoint/2010/main" val="2824419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2132856"/>
            <a:ext cx="7543800" cy="1728192"/>
          </a:xfrm>
        </p:spPr>
        <p:txBody>
          <a:bodyPr/>
          <a:lstStyle/>
          <a:p>
            <a:r>
              <a:rPr lang="en-GB" dirty="0"/>
              <a:t>TIME</a:t>
            </a:r>
          </a:p>
          <a:p>
            <a:r>
              <a:rPr lang="en-GB" dirty="0"/>
              <a:t>Useful for measuring the performance of our code:</a:t>
            </a:r>
          </a:p>
        </p:txBody>
      </p:sp>
      <p:sp>
        <p:nvSpPr>
          <p:cNvPr id="4" name="Title 1">
            <a:extLst>
              <a:ext uri="{FF2B5EF4-FFF2-40B4-BE49-F238E27FC236}">
                <a16:creationId xmlns:a16="http://schemas.microsoft.com/office/drawing/2014/main" id="{3B4C50B8-0F69-4AE5-8FA7-8B7AC02AD52F}"/>
              </a:ext>
            </a:extLst>
          </p:cNvPr>
          <p:cNvSpPr txBox="1">
            <a:spLocks/>
          </p:cNvSpPr>
          <p:nvPr/>
        </p:nvSpPr>
        <p:spPr>
          <a:xfrm>
            <a:off x="755576" y="404664"/>
            <a:ext cx="6781800" cy="1600200"/>
          </a:xfrm>
          <a:prstGeom prst="rect">
            <a:avLst/>
          </a:prstGeom>
        </p:spPr>
        <p:txBody>
          <a:bodyPr vert="horz" lIns="91440" tIns="45720" rIns="91440" bIns="45720" rtlCol="0" anchor="b" anchorCtr="0">
            <a:normAutofit fontScale="97500" lnSpcReduction="10000"/>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b="1" dirty="0">
                <a:solidFill>
                  <a:srgbClr val="C00000"/>
                </a:solidFill>
              </a:rPr>
              <a:t>Performance Measurement</a:t>
            </a:r>
          </a:p>
        </p:txBody>
      </p:sp>
      <p:pic>
        <p:nvPicPr>
          <p:cNvPr id="6" name="Picture 5"/>
          <p:cNvPicPr>
            <a:picLocks noChangeAspect="1"/>
          </p:cNvPicPr>
          <p:nvPr/>
        </p:nvPicPr>
        <p:blipFill>
          <a:blip r:embed="rId2"/>
          <a:stretch>
            <a:fillRect/>
          </a:stretch>
        </p:blipFill>
        <p:spPr>
          <a:xfrm>
            <a:off x="1187623" y="3645024"/>
            <a:ext cx="4891249" cy="2232248"/>
          </a:xfrm>
          <a:prstGeom prst="rect">
            <a:avLst/>
          </a:prstGeom>
        </p:spPr>
      </p:pic>
    </p:spTree>
    <p:extLst>
      <p:ext uri="{BB962C8B-B14F-4D97-AF65-F5344CB8AC3E}">
        <p14:creationId xmlns:p14="http://schemas.microsoft.com/office/powerpoint/2010/main" val="3041414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B4C50B8-0F69-4AE5-8FA7-8B7AC02AD52F}"/>
              </a:ext>
            </a:extLst>
          </p:cNvPr>
          <p:cNvSpPr>
            <a:spLocks noGrp="1"/>
          </p:cNvSpPr>
          <p:nvPr>
            <p:ph type="title"/>
          </p:nvPr>
        </p:nvSpPr>
        <p:spPr/>
        <p:txBody>
          <a:bodyPr>
            <a:normAutofit fontScale="90000"/>
          </a:bodyPr>
          <a:lstStyle/>
          <a:p>
            <a:pPr eaLnBrk="1" hangingPunct="1"/>
            <a:r>
              <a:rPr lang="en-US" altLang="en-US" b="1" dirty="0">
                <a:solidFill>
                  <a:srgbClr val="C00000"/>
                </a:solidFill>
              </a:rPr>
              <a:t>Performance Measurement</a:t>
            </a:r>
          </a:p>
        </p:txBody>
      </p:sp>
      <p:sp>
        <p:nvSpPr>
          <p:cNvPr id="14339" name="Content Placeholder 2">
            <a:extLst>
              <a:ext uri="{FF2B5EF4-FFF2-40B4-BE49-F238E27FC236}">
                <a16:creationId xmlns:a16="http://schemas.microsoft.com/office/drawing/2014/main" id="{60DA64B9-7BEF-4096-90E1-DF4C594EEACE}"/>
              </a:ext>
            </a:extLst>
          </p:cNvPr>
          <p:cNvSpPr>
            <a:spLocks noGrp="1"/>
          </p:cNvSpPr>
          <p:nvPr>
            <p:ph idx="1"/>
          </p:nvPr>
        </p:nvSpPr>
        <p:spPr>
          <a:xfrm>
            <a:off x="251520" y="2348880"/>
            <a:ext cx="9145016" cy="3886200"/>
          </a:xfrm>
        </p:spPr>
        <p:txBody>
          <a:bodyPr>
            <a:normAutofit/>
          </a:bodyPr>
          <a:lstStyle/>
          <a:p>
            <a:pPr>
              <a:buNone/>
            </a:pPr>
            <a:r>
              <a:rPr lang="en-US" b="1" dirty="0" err="1">
                <a:latin typeface="Courier New" panose="02070309020205020404" pitchFamily="49" charset="0"/>
                <a:cs typeface="Courier New" panose="02070309020205020404" pitchFamily="49" charset="0"/>
              </a:rPr>
              <a:t>timeit</a:t>
            </a:r>
            <a:r>
              <a:rPr lang="en-US" b="1" dirty="0">
                <a:latin typeface="Courier New" panose="02070309020205020404" pitchFamily="49" charset="0"/>
                <a:cs typeface="Courier New" panose="02070309020205020404" pitchFamily="49" charset="0"/>
              </a:rPr>
              <a:t> </a:t>
            </a:r>
            <a:r>
              <a:rPr lang="en-US" dirty="0"/>
              <a:t>module provides a simple way to time small bits of Python code. </a:t>
            </a:r>
          </a:p>
          <a:p>
            <a:pPr>
              <a:buNone/>
            </a:pPr>
            <a:endParaRPr lang="en-US" altLang="en-US" dirty="0"/>
          </a:p>
          <a:p>
            <a:pPr eaLnBrk="1" hangingPunct="1">
              <a:buFont typeface="Arial" panose="020B0604020202020204" pitchFamily="34" charset="0"/>
              <a:buNone/>
            </a:pPr>
            <a:r>
              <a:rPr lang="en-US" altLang="en-US" b="1" dirty="0">
                <a:solidFill>
                  <a:srgbClr val="0070C0"/>
                </a:solidFill>
                <a:latin typeface="Courier New" panose="02070309020205020404" pitchFamily="49" charset="0"/>
                <a:cs typeface="Courier New" panose="02070309020205020404" pitchFamily="49" charset="0"/>
              </a:rPr>
              <a:t>&gt;&gt;&gt; from </a:t>
            </a:r>
            <a:r>
              <a:rPr lang="en-US" altLang="en-US" b="1" dirty="0" err="1">
                <a:solidFill>
                  <a:srgbClr val="0070C0"/>
                </a:solidFill>
                <a:latin typeface="Courier New" panose="02070309020205020404" pitchFamily="49" charset="0"/>
                <a:cs typeface="Courier New" panose="02070309020205020404" pitchFamily="49" charset="0"/>
              </a:rPr>
              <a:t>timeit</a:t>
            </a:r>
            <a:r>
              <a:rPr lang="en-US" altLang="en-US" b="1" dirty="0">
                <a:solidFill>
                  <a:srgbClr val="0070C0"/>
                </a:solidFill>
                <a:latin typeface="Courier New" panose="02070309020205020404" pitchFamily="49" charset="0"/>
                <a:cs typeface="Courier New" panose="02070309020205020404" pitchFamily="49" charset="0"/>
              </a:rPr>
              <a:t> import Timer</a:t>
            </a:r>
          </a:p>
          <a:p>
            <a:pPr eaLnBrk="1" hangingPunct="1">
              <a:buFont typeface="Arial" panose="020B0604020202020204" pitchFamily="34" charset="0"/>
              <a:buNone/>
            </a:pPr>
            <a:r>
              <a:rPr lang="en-US" altLang="en-US" b="1" dirty="0">
                <a:solidFill>
                  <a:srgbClr val="0070C0"/>
                </a:solidFill>
                <a:latin typeface="Courier New" panose="02070309020205020404" pitchFamily="49" charset="0"/>
                <a:cs typeface="Courier New" panose="02070309020205020404" pitchFamily="49" charset="0"/>
              </a:rPr>
              <a:t>&gt;&gt;&gt; timer('t=a; a=b; b=t', 'a=1; b=2').</a:t>
            </a:r>
            <a:r>
              <a:rPr lang="en-US" altLang="en-US" b="1" dirty="0" err="1">
                <a:solidFill>
                  <a:srgbClr val="0070C0"/>
                </a:solidFill>
                <a:latin typeface="Courier New" panose="02070309020205020404" pitchFamily="49" charset="0"/>
                <a:cs typeface="Courier New" panose="02070309020205020404" pitchFamily="49" charset="0"/>
              </a:rPr>
              <a:t>timeit</a:t>
            </a:r>
            <a:r>
              <a:rPr lang="en-US" altLang="en-US" b="1" dirty="0">
                <a:solidFill>
                  <a:srgbClr val="0070C0"/>
                </a:solidFill>
                <a:latin typeface="Courier New" panose="02070309020205020404" pitchFamily="49" charset="0"/>
                <a:cs typeface="Courier New" panose="02070309020205020404" pitchFamily="49" charset="0"/>
              </a:rPr>
              <a:t>() </a:t>
            </a:r>
          </a:p>
          <a:p>
            <a:pPr eaLnBrk="1" hangingPunct="1">
              <a:buFont typeface="Arial" panose="020B0604020202020204" pitchFamily="34" charset="0"/>
              <a:buNone/>
            </a:pPr>
            <a:r>
              <a:rPr lang="en-US" altLang="en-US" b="1" dirty="0">
                <a:latin typeface="Courier New" panose="02070309020205020404" pitchFamily="49" charset="0"/>
                <a:cs typeface="Courier New" panose="02070309020205020404" pitchFamily="49" charset="0"/>
              </a:rPr>
              <a:t>0.57535828626024577</a:t>
            </a:r>
          </a:p>
          <a:p>
            <a:pPr eaLnBrk="1" hangingPunct="1">
              <a:buFont typeface="Arial" panose="020B0604020202020204" pitchFamily="34" charset="0"/>
              <a:buNone/>
            </a:pPr>
            <a:r>
              <a:rPr lang="en-US" altLang="en-US" b="1" dirty="0">
                <a:solidFill>
                  <a:srgbClr val="0070C0"/>
                </a:solidFill>
                <a:latin typeface="Courier New" panose="02070309020205020404" pitchFamily="49" charset="0"/>
                <a:cs typeface="Courier New" panose="02070309020205020404" pitchFamily="49" charset="0"/>
              </a:rPr>
              <a:t>&gt;&gt;&gt; timer('</a:t>
            </a:r>
            <a:r>
              <a:rPr lang="en-US" altLang="en-US" b="1" dirty="0" err="1">
                <a:solidFill>
                  <a:srgbClr val="0070C0"/>
                </a:solidFill>
                <a:latin typeface="Courier New" panose="02070309020205020404" pitchFamily="49" charset="0"/>
                <a:cs typeface="Courier New" panose="02070309020205020404" pitchFamily="49" charset="0"/>
              </a:rPr>
              <a:t>a,b</a:t>
            </a:r>
            <a:r>
              <a:rPr lang="en-US" altLang="en-US" b="1" dirty="0">
                <a:solidFill>
                  <a:srgbClr val="0070C0"/>
                </a:solidFill>
                <a:latin typeface="Courier New" panose="02070309020205020404" pitchFamily="49" charset="0"/>
                <a:cs typeface="Courier New" panose="02070309020205020404" pitchFamily="49" charset="0"/>
              </a:rPr>
              <a:t> = </a:t>
            </a:r>
            <a:r>
              <a:rPr lang="en-US" altLang="en-US" b="1" dirty="0" err="1">
                <a:solidFill>
                  <a:srgbClr val="0070C0"/>
                </a:solidFill>
                <a:latin typeface="Courier New" panose="02070309020205020404" pitchFamily="49" charset="0"/>
                <a:cs typeface="Courier New" panose="02070309020205020404" pitchFamily="49" charset="0"/>
              </a:rPr>
              <a:t>b,a</a:t>
            </a:r>
            <a:r>
              <a:rPr lang="en-US" altLang="en-US" b="1" dirty="0">
                <a:solidFill>
                  <a:srgbClr val="0070C0"/>
                </a:solidFill>
                <a:latin typeface="Courier New" panose="02070309020205020404" pitchFamily="49" charset="0"/>
                <a:cs typeface="Courier New" panose="02070309020205020404" pitchFamily="49" charset="0"/>
              </a:rPr>
              <a:t>', 'a=1; b=2').</a:t>
            </a:r>
            <a:r>
              <a:rPr lang="en-US" altLang="en-US" b="1" dirty="0" err="1">
                <a:solidFill>
                  <a:srgbClr val="0070C0"/>
                </a:solidFill>
                <a:latin typeface="Courier New" panose="02070309020205020404" pitchFamily="49" charset="0"/>
                <a:cs typeface="Courier New" panose="02070309020205020404" pitchFamily="49" charset="0"/>
              </a:rPr>
              <a:t>timeit</a:t>
            </a:r>
            <a:r>
              <a:rPr lang="en-US" altLang="en-US" b="1" dirty="0">
                <a:solidFill>
                  <a:srgbClr val="0070C0"/>
                </a:solidFill>
                <a:latin typeface="Courier New" panose="02070309020205020404" pitchFamily="49" charset="0"/>
                <a:cs typeface="Courier New" panose="02070309020205020404" pitchFamily="49" charset="0"/>
              </a:rPr>
              <a:t>() </a:t>
            </a:r>
          </a:p>
          <a:p>
            <a:pPr eaLnBrk="1" hangingPunct="1">
              <a:buFont typeface="Arial" panose="020B0604020202020204" pitchFamily="34" charset="0"/>
              <a:buNone/>
            </a:pPr>
            <a:r>
              <a:rPr lang="en-US" altLang="en-US" b="1" dirty="0">
                <a:latin typeface="Courier New" panose="02070309020205020404" pitchFamily="49" charset="0"/>
                <a:cs typeface="Courier New" panose="02070309020205020404" pitchFamily="49" charset="0"/>
              </a:rPr>
              <a:t>0.54962537085770791</a:t>
            </a:r>
          </a:p>
          <a:p>
            <a:pPr eaLnBrk="1" hangingPunct="1">
              <a:buFont typeface="Arial" panose="020B0604020202020204" pitchFamily="34" charset="0"/>
              <a:buNone/>
            </a:pPr>
            <a:endParaRPr lang="en-US" altLang="en-US" dirty="0"/>
          </a:p>
        </p:txBody>
      </p:sp>
    </p:spTree>
    <p:extLst>
      <p:ext uri="{BB962C8B-B14F-4D97-AF65-F5344CB8AC3E}">
        <p14:creationId xmlns:p14="http://schemas.microsoft.com/office/powerpoint/2010/main" val="2275544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9C8489-B330-436C-864F-836C45E04D78}"/>
              </a:ext>
            </a:extLst>
          </p:cNvPr>
          <p:cNvPicPr>
            <a:picLocks noChangeAspect="1"/>
          </p:cNvPicPr>
          <p:nvPr/>
        </p:nvPicPr>
        <p:blipFill>
          <a:blip r:embed="rId2"/>
          <a:stretch>
            <a:fillRect/>
          </a:stretch>
        </p:blipFill>
        <p:spPr>
          <a:xfrm>
            <a:off x="755576" y="0"/>
            <a:ext cx="7632848" cy="6825424"/>
          </a:xfrm>
          <a:prstGeom prst="rect">
            <a:avLst/>
          </a:prstGeom>
        </p:spPr>
      </p:pic>
    </p:spTree>
    <p:extLst>
      <p:ext uri="{BB962C8B-B14F-4D97-AF65-F5344CB8AC3E}">
        <p14:creationId xmlns:p14="http://schemas.microsoft.com/office/powerpoint/2010/main" val="3447058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8C3BDB-0C3D-456A-A3B0-C67B80FC607E}"/>
              </a:ext>
            </a:extLst>
          </p:cNvPr>
          <p:cNvSpPr>
            <a:spLocks noGrp="1"/>
          </p:cNvSpPr>
          <p:nvPr>
            <p:ph type="title"/>
          </p:nvPr>
        </p:nvSpPr>
        <p:spPr>
          <a:xfrm>
            <a:off x="755577" y="365760"/>
            <a:ext cx="7702616" cy="1325562"/>
          </a:xfrm>
        </p:spPr>
        <p:txBody>
          <a:bodyPr/>
          <a:lstStyle/>
          <a:p>
            <a:r>
              <a:rPr lang="en-US" b="1" dirty="0">
                <a:solidFill>
                  <a:srgbClr val="C00000"/>
                </a:solidFill>
              </a:rPr>
              <a:t>What is </a:t>
            </a:r>
            <a:r>
              <a:rPr lang="en-US" b="1" dirty="0" err="1">
                <a:solidFill>
                  <a:srgbClr val="C00000"/>
                </a:solidFill>
              </a:rPr>
              <a:t>NumPy</a:t>
            </a:r>
            <a:r>
              <a:rPr lang="en-US" b="1" dirty="0">
                <a:solidFill>
                  <a:srgbClr val="C00000"/>
                </a:solidFill>
              </a:rPr>
              <a:t>?</a:t>
            </a:r>
          </a:p>
        </p:txBody>
      </p:sp>
      <p:sp>
        <p:nvSpPr>
          <p:cNvPr id="5" name="Content Placeholder 2">
            <a:extLst>
              <a:ext uri="{FF2B5EF4-FFF2-40B4-BE49-F238E27FC236}">
                <a16:creationId xmlns:a16="http://schemas.microsoft.com/office/drawing/2014/main" id="{DF27C384-339C-4CC1-A5D4-568AF07F171C}"/>
              </a:ext>
            </a:extLst>
          </p:cNvPr>
          <p:cNvSpPr>
            <a:spLocks noGrp="1"/>
          </p:cNvSpPr>
          <p:nvPr>
            <p:ph idx="1"/>
          </p:nvPr>
        </p:nvSpPr>
        <p:spPr>
          <a:xfrm>
            <a:off x="755576" y="1828800"/>
            <a:ext cx="7774624" cy="4351337"/>
          </a:xfrm>
        </p:spPr>
        <p:txBody>
          <a:bodyPr/>
          <a:lstStyle/>
          <a:p>
            <a:r>
              <a:rPr lang="en-US" dirty="0" err="1"/>
              <a:t>Numpy</a:t>
            </a:r>
            <a:r>
              <a:rPr lang="en-US" dirty="0"/>
              <a:t>, </a:t>
            </a:r>
            <a:r>
              <a:rPr lang="en-US" dirty="0" err="1"/>
              <a:t>Scipy</a:t>
            </a:r>
            <a:r>
              <a:rPr lang="en-US" dirty="0"/>
              <a:t>, and </a:t>
            </a:r>
            <a:r>
              <a:rPr lang="en-US" dirty="0" err="1"/>
              <a:t>Matplotlib</a:t>
            </a:r>
            <a:r>
              <a:rPr lang="en-US" dirty="0"/>
              <a:t> provide MATLAB-like functionality in python.</a:t>
            </a:r>
          </a:p>
          <a:p>
            <a:r>
              <a:rPr lang="en-US" dirty="0" err="1"/>
              <a:t>Numpy</a:t>
            </a:r>
            <a:r>
              <a:rPr lang="en-US" dirty="0"/>
              <a:t> Features:</a:t>
            </a:r>
          </a:p>
          <a:p>
            <a:pPr lvl="1"/>
            <a:r>
              <a:rPr lang="en-US" dirty="0"/>
              <a:t>Typed </a:t>
            </a:r>
            <a:r>
              <a:rPr lang="en-US" dirty="0" err="1"/>
              <a:t>multidimentional</a:t>
            </a:r>
            <a:r>
              <a:rPr lang="en-US" dirty="0"/>
              <a:t> arrays (matrices)</a:t>
            </a:r>
          </a:p>
          <a:p>
            <a:pPr lvl="1"/>
            <a:r>
              <a:rPr lang="en-US" dirty="0"/>
              <a:t>Fast numerical computations (matrix math)</a:t>
            </a:r>
          </a:p>
          <a:p>
            <a:pPr lvl="1"/>
            <a:r>
              <a:rPr lang="en-US" dirty="0"/>
              <a:t>High-level math functions </a:t>
            </a:r>
          </a:p>
        </p:txBody>
      </p:sp>
    </p:spTree>
    <p:extLst>
      <p:ext uri="{BB962C8B-B14F-4D97-AF65-F5344CB8AC3E}">
        <p14:creationId xmlns:p14="http://schemas.microsoft.com/office/powerpoint/2010/main" val="1954614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137F6-5CF7-4B32-A1C6-65C50A981C6F}"/>
              </a:ext>
            </a:extLst>
          </p:cNvPr>
          <p:cNvSpPr txBox="1">
            <a:spLocks/>
          </p:cNvSpPr>
          <p:nvPr/>
        </p:nvSpPr>
        <p:spPr>
          <a:xfrm>
            <a:off x="784016" y="677863"/>
            <a:ext cx="8359983" cy="1325562"/>
          </a:xfrm>
          <a:prstGeom prst="rect">
            <a:avLst/>
          </a:prstGeom>
        </p:spPr>
        <p:txBody>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C00000"/>
                </a:solidFill>
              </a:rPr>
              <a:t>Why do we need </a:t>
            </a:r>
            <a:r>
              <a:rPr lang="en-US" b="1" dirty="0" err="1">
                <a:solidFill>
                  <a:srgbClr val="C00000"/>
                </a:solidFill>
              </a:rPr>
              <a:t>NumPy</a:t>
            </a:r>
            <a:r>
              <a:rPr lang="en-US" b="1" dirty="0">
                <a:solidFill>
                  <a:srgbClr val="C00000"/>
                </a:solidFill>
              </a:rPr>
              <a:t>?</a:t>
            </a:r>
          </a:p>
        </p:txBody>
      </p:sp>
      <p:sp>
        <p:nvSpPr>
          <p:cNvPr id="3" name="Content Placeholder 2">
            <a:extLst>
              <a:ext uri="{FF2B5EF4-FFF2-40B4-BE49-F238E27FC236}">
                <a16:creationId xmlns:a16="http://schemas.microsoft.com/office/drawing/2014/main" id="{062094CE-5002-4591-8979-8EC0CB4D14BF}"/>
              </a:ext>
            </a:extLst>
          </p:cNvPr>
          <p:cNvSpPr txBox="1">
            <a:spLocks/>
          </p:cNvSpPr>
          <p:nvPr/>
        </p:nvSpPr>
        <p:spPr>
          <a:xfrm>
            <a:off x="784016" y="2564904"/>
            <a:ext cx="7892440" cy="3327201"/>
          </a:xfrm>
          <a:prstGeom prst="rect">
            <a:avLst/>
          </a:prstGeom>
        </p:spPr>
        <p:txBody>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dirty="0"/>
              <a:t>Python does numerical computations slowly (relatively speaking).</a:t>
            </a:r>
          </a:p>
          <a:p>
            <a:pPr lvl="1"/>
            <a:r>
              <a:rPr lang="en-US" dirty="0"/>
              <a:t>A = 1 + 2 creates 3 objects in memory (Interpreter)</a:t>
            </a:r>
          </a:p>
          <a:p>
            <a:pPr lvl="1"/>
            <a:r>
              <a:rPr lang="en-US" dirty="0"/>
              <a:t>Compiled Language (e.g. C++) Much Quicker</a:t>
            </a:r>
          </a:p>
          <a:p>
            <a:r>
              <a:rPr lang="en-US" dirty="0"/>
              <a:t>1000 x 1000 matrix multiply</a:t>
            </a:r>
          </a:p>
          <a:p>
            <a:pPr lvl="1"/>
            <a:r>
              <a:rPr lang="en-US" dirty="0"/>
              <a:t>Python triple loop takes &gt; 10 min.</a:t>
            </a:r>
          </a:p>
          <a:p>
            <a:pPr lvl="1"/>
            <a:r>
              <a:rPr lang="en-US" dirty="0" err="1"/>
              <a:t>Numpy</a:t>
            </a:r>
            <a:r>
              <a:rPr lang="en-US" dirty="0"/>
              <a:t> takes ~0.03 seconds</a:t>
            </a:r>
          </a:p>
          <a:p>
            <a:r>
              <a:rPr lang="en-US" dirty="0"/>
              <a:t>Python is very One Dimensional</a:t>
            </a:r>
          </a:p>
          <a:p>
            <a:pPr lvl="1"/>
            <a:endParaRPr lang="en-US" dirty="0"/>
          </a:p>
          <a:p>
            <a:pPr marL="0" indent="0">
              <a:buFont typeface="Arial" pitchFamily="34" charset="0"/>
              <a:buNone/>
            </a:pPr>
            <a:endParaRPr lang="en-US" dirty="0"/>
          </a:p>
        </p:txBody>
      </p:sp>
    </p:spTree>
    <p:extLst>
      <p:ext uri="{BB962C8B-B14F-4D97-AF65-F5344CB8AC3E}">
        <p14:creationId xmlns:p14="http://schemas.microsoft.com/office/powerpoint/2010/main" val="1576656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F3F7EF0-F9E6-4DD8-9A48-F5C5A335C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579" y="4854576"/>
            <a:ext cx="1959222" cy="195922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21E1934-C840-4564-8E38-94885EE12B12}"/>
              </a:ext>
            </a:extLst>
          </p:cNvPr>
          <p:cNvSpPr txBox="1">
            <a:spLocks/>
          </p:cNvSpPr>
          <p:nvPr/>
        </p:nvSpPr>
        <p:spPr>
          <a:xfrm>
            <a:off x="779343" y="677863"/>
            <a:ext cx="8252480" cy="1325562"/>
          </a:xfrm>
          <a:prstGeom prst="rect">
            <a:avLst/>
          </a:prstGeom>
        </p:spPr>
        <p:txBody>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C00000"/>
                </a:solidFill>
              </a:rPr>
              <a:t>Why do we need </a:t>
            </a:r>
            <a:r>
              <a:rPr lang="en-US" b="1" dirty="0" err="1">
                <a:solidFill>
                  <a:srgbClr val="C00000"/>
                </a:solidFill>
              </a:rPr>
              <a:t>NumPy</a:t>
            </a:r>
            <a:r>
              <a:rPr lang="en-US" b="1" dirty="0">
                <a:solidFill>
                  <a:srgbClr val="C00000"/>
                </a:solidFill>
              </a:rPr>
              <a:t>?</a:t>
            </a:r>
          </a:p>
        </p:txBody>
      </p:sp>
      <p:sp>
        <p:nvSpPr>
          <p:cNvPr id="4" name="Content Placeholder 2">
            <a:extLst>
              <a:ext uri="{FF2B5EF4-FFF2-40B4-BE49-F238E27FC236}">
                <a16:creationId xmlns:a16="http://schemas.microsoft.com/office/drawing/2014/main" id="{D01BC5D4-EACC-45A2-A23E-586B46D25B66}"/>
              </a:ext>
            </a:extLst>
          </p:cNvPr>
          <p:cNvSpPr txBox="1">
            <a:spLocks/>
          </p:cNvSpPr>
          <p:nvPr/>
        </p:nvSpPr>
        <p:spPr>
          <a:xfrm>
            <a:off x="784016" y="2678063"/>
            <a:ext cx="7892440" cy="4351337"/>
          </a:xfrm>
          <a:prstGeom prst="rect">
            <a:avLst/>
          </a:prstGeom>
        </p:spPr>
        <p:txBody>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dirty="0"/>
              <a:t>NumPy more suited for dealing with multi-dimensional lists, matrices, images (image processing), etc. </a:t>
            </a:r>
          </a:p>
          <a:p>
            <a:pPr lvl="1"/>
            <a:r>
              <a:rPr lang="en-US" dirty="0"/>
              <a:t>And plenty of standard routines for analyzing them.</a:t>
            </a:r>
          </a:p>
          <a:p>
            <a:pPr lvl="1"/>
            <a:r>
              <a:rPr lang="en-US" dirty="0"/>
              <a:t>Consider a LANDSAT Satellite Image …</a:t>
            </a:r>
          </a:p>
          <a:p>
            <a:pPr lvl="2"/>
            <a:r>
              <a:rPr lang="en-US" dirty="0"/>
              <a:t>170 x 183 Km at 30m resolution (in 7, 8, 9 Spectral Bands)</a:t>
            </a:r>
          </a:p>
          <a:p>
            <a:pPr lvl="1"/>
            <a:r>
              <a:rPr lang="en-US" dirty="0"/>
              <a:t>Consider a Hyperspectral Image …</a:t>
            </a:r>
          </a:p>
          <a:p>
            <a:pPr lvl="2"/>
            <a:r>
              <a:rPr lang="en-US" dirty="0"/>
              <a:t>5000 x 5000 Pixels in 256 Spectral Bands</a:t>
            </a:r>
          </a:p>
          <a:p>
            <a:pPr marL="0" indent="0">
              <a:buFont typeface="Arial" pitchFamily="34" charset="0"/>
              <a:buNone/>
            </a:pPr>
            <a:endParaRPr lang="en-US" dirty="0"/>
          </a:p>
          <a:p>
            <a:pPr marL="0" indent="0">
              <a:buFont typeface="Arial" pitchFamily="34" charset="0"/>
              <a:buNone/>
            </a:pPr>
            <a:endParaRPr lang="en-US" dirty="0"/>
          </a:p>
        </p:txBody>
      </p:sp>
    </p:spTree>
    <p:extLst>
      <p:ext uri="{BB962C8B-B14F-4D97-AF65-F5344CB8AC3E}">
        <p14:creationId xmlns:p14="http://schemas.microsoft.com/office/powerpoint/2010/main" val="3455160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9664-0CFC-414C-BBC2-455A5C01C97C}"/>
              </a:ext>
            </a:extLst>
          </p:cNvPr>
          <p:cNvSpPr>
            <a:spLocks noGrp="1"/>
          </p:cNvSpPr>
          <p:nvPr>
            <p:ph type="title"/>
          </p:nvPr>
        </p:nvSpPr>
        <p:spPr>
          <a:xfrm>
            <a:off x="755576" y="476672"/>
            <a:ext cx="6781800" cy="1296144"/>
          </a:xfrm>
        </p:spPr>
        <p:txBody>
          <a:bodyPr/>
          <a:lstStyle/>
          <a:p>
            <a:r>
              <a:rPr lang="en-GB" b="1" dirty="0" err="1">
                <a:solidFill>
                  <a:srgbClr val="C00000"/>
                </a:solidFill>
              </a:rPr>
              <a:t>Jupyter</a:t>
            </a:r>
            <a:r>
              <a:rPr lang="en-GB" b="1" dirty="0">
                <a:solidFill>
                  <a:srgbClr val="C00000"/>
                </a:solidFill>
              </a:rPr>
              <a:t> Notebook</a:t>
            </a:r>
          </a:p>
        </p:txBody>
      </p:sp>
      <p:sp>
        <p:nvSpPr>
          <p:cNvPr id="3" name="Content Placeholder 2">
            <a:extLst>
              <a:ext uri="{FF2B5EF4-FFF2-40B4-BE49-F238E27FC236}">
                <a16:creationId xmlns:a16="http://schemas.microsoft.com/office/drawing/2014/main" id="{7DDB7A19-329C-442B-822F-ACEF54D46602}"/>
              </a:ext>
            </a:extLst>
          </p:cNvPr>
          <p:cNvSpPr>
            <a:spLocks noGrp="1"/>
          </p:cNvSpPr>
          <p:nvPr>
            <p:ph idx="1"/>
          </p:nvPr>
        </p:nvSpPr>
        <p:spPr>
          <a:xfrm>
            <a:off x="755576" y="2132856"/>
            <a:ext cx="8208912" cy="3886200"/>
          </a:xfrm>
        </p:spPr>
        <p:txBody>
          <a:bodyPr>
            <a:normAutofit fontScale="92500"/>
          </a:bodyPr>
          <a:lstStyle/>
          <a:p>
            <a:r>
              <a:rPr lang="en-GB" dirty="0"/>
              <a:t>"</a:t>
            </a:r>
            <a:r>
              <a:rPr lang="en-GB" dirty="0" err="1"/>
              <a:t>Jupyter</a:t>
            </a:r>
            <a:r>
              <a:rPr lang="en-GB" dirty="0"/>
              <a:t>" is a loose acronym meaning </a:t>
            </a:r>
            <a:r>
              <a:rPr lang="en-GB" b="1" dirty="0">
                <a:solidFill>
                  <a:srgbClr val="C00000"/>
                </a:solidFill>
              </a:rPr>
              <a:t>Ju</a:t>
            </a:r>
            <a:r>
              <a:rPr lang="en-GB" dirty="0"/>
              <a:t>lia, </a:t>
            </a:r>
            <a:r>
              <a:rPr lang="en-GB" b="1" dirty="0">
                <a:solidFill>
                  <a:srgbClr val="C00000"/>
                </a:solidFill>
              </a:rPr>
              <a:t>Pyt</a:t>
            </a:r>
            <a:r>
              <a:rPr lang="en-GB" dirty="0"/>
              <a:t>hon, and </a:t>
            </a:r>
            <a:r>
              <a:rPr lang="en-GB" b="1" dirty="0">
                <a:solidFill>
                  <a:srgbClr val="C00000"/>
                </a:solidFill>
              </a:rPr>
              <a:t>R</a:t>
            </a:r>
            <a:r>
              <a:rPr lang="en-GB" dirty="0"/>
              <a:t>.</a:t>
            </a:r>
          </a:p>
          <a:p>
            <a:endParaRPr lang="en-GB" dirty="0"/>
          </a:p>
          <a:p>
            <a:r>
              <a:rPr lang="en-GB" dirty="0"/>
              <a:t>A "notebook" or "notebook documents" denote documents that contain both code and rich text elements, such as figures, links, equations, ...</a:t>
            </a:r>
          </a:p>
          <a:p>
            <a:endParaRPr lang="en-GB" dirty="0"/>
          </a:p>
          <a:p>
            <a:r>
              <a:rPr lang="en-GB" dirty="0"/>
              <a:t>Because of the mix of code and text elements, these documents are the ideal place to bring together an analysis description, and its results, as well as being executed to perform the data analysis in real time.</a:t>
            </a:r>
          </a:p>
        </p:txBody>
      </p:sp>
    </p:spTree>
    <p:extLst>
      <p:ext uri="{BB962C8B-B14F-4D97-AF65-F5344CB8AC3E}">
        <p14:creationId xmlns:p14="http://schemas.microsoft.com/office/powerpoint/2010/main" val="2640432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7D4F11-1D8A-4307-BB42-00379D76CDA6}"/>
              </a:ext>
            </a:extLst>
          </p:cNvPr>
          <p:cNvPicPr>
            <a:picLocks noChangeAspect="1"/>
          </p:cNvPicPr>
          <p:nvPr/>
        </p:nvPicPr>
        <p:blipFill>
          <a:blip r:embed="rId2"/>
          <a:stretch>
            <a:fillRect/>
          </a:stretch>
        </p:blipFill>
        <p:spPr>
          <a:xfrm>
            <a:off x="0" y="595648"/>
            <a:ext cx="9144000" cy="5666704"/>
          </a:xfrm>
          <a:prstGeom prst="rect">
            <a:avLst/>
          </a:prstGeom>
        </p:spPr>
      </p:pic>
    </p:spTree>
    <p:extLst>
      <p:ext uri="{BB962C8B-B14F-4D97-AF65-F5344CB8AC3E}">
        <p14:creationId xmlns:p14="http://schemas.microsoft.com/office/powerpoint/2010/main" val="2427973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C0C23-B07C-42D9-B799-259CAAE3CF59}"/>
              </a:ext>
            </a:extLst>
          </p:cNvPr>
          <p:cNvSpPr>
            <a:spLocks noGrp="1"/>
          </p:cNvSpPr>
          <p:nvPr>
            <p:ph idx="1"/>
          </p:nvPr>
        </p:nvSpPr>
        <p:spPr>
          <a:xfrm>
            <a:off x="899592" y="1705991"/>
            <a:ext cx="7543800" cy="573832"/>
          </a:xfrm>
        </p:spPr>
        <p:txBody>
          <a:bodyPr/>
          <a:lstStyle/>
          <a:p>
            <a:r>
              <a:rPr lang="en-GB" dirty="0"/>
              <a:t>At the command prompt&gt; </a:t>
            </a:r>
            <a:r>
              <a:rPr lang="en-GB" dirty="0" err="1"/>
              <a:t>Jupyter</a:t>
            </a:r>
            <a:r>
              <a:rPr lang="en-GB" dirty="0"/>
              <a:t> Notebook</a:t>
            </a:r>
          </a:p>
          <a:p>
            <a:endParaRPr lang="en-GB" dirty="0"/>
          </a:p>
          <a:p>
            <a:endParaRPr lang="en-GB" dirty="0"/>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B1237A1E-C478-4872-9F14-12FCDF99D7FB}"/>
              </a:ext>
            </a:extLst>
          </p:cNvPr>
          <p:cNvPicPr>
            <a:picLocks noChangeAspect="1"/>
          </p:cNvPicPr>
          <p:nvPr/>
        </p:nvPicPr>
        <p:blipFill>
          <a:blip r:embed="rId2"/>
          <a:stretch>
            <a:fillRect/>
          </a:stretch>
        </p:blipFill>
        <p:spPr>
          <a:xfrm>
            <a:off x="-1678" y="916594"/>
            <a:ext cx="9144000" cy="1363229"/>
          </a:xfrm>
          <a:prstGeom prst="rect">
            <a:avLst/>
          </a:prstGeom>
        </p:spPr>
      </p:pic>
      <p:pic>
        <p:nvPicPr>
          <p:cNvPr id="5" name="Picture 4">
            <a:extLst>
              <a:ext uri="{FF2B5EF4-FFF2-40B4-BE49-F238E27FC236}">
                <a16:creationId xmlns:a16="http://schemas.microsoft.com/office/drawing/2014/main" id="{6AFC517F-3C64-4186-9F4D-5744142DB27B}"/>
              </a:ext>
            </a:extLst>
          </p:cNvPr>
          <p:cNvPicPr>
            <a:picLocks noChangeAspect="1"/>
          </p:cNvPicPr>
          <p:nvPr/>
        </p:nvPicPr>
        <p:blipFill>
          <a:blip r:embed="rId3"/>
          <a:stretch>
            <a:fillRect/>
          </a:stretch>
        </p:blipFill>
        <p:spPr>
          <a:xfrm>
            <a:off x="29489" y="2539015"/>
            <a:ext cx="9144000" cy="1779969"/>
          </a:xfrm>
          <a:prstGeom prst="rect">
            <a:avLst/>
          </a:prstGeom>
        </p:spPr>
      </p:pic>
      <p:pic>
        <p:nvPicPr>
          <p:cNvPr id="6" name="Picture 5">
            <a:extLst>
              <a:ext uri="{FF2B5EF4-FFF2-40B4-BE49-F238E27FC236}">
                <a16:creationId xmlns:a16="http://schemas.microsoft.com/office/drawing/2014/main" id="{AE9CDC06-567F-46BA-8AB1-9C5695DC4300}"/>
              </a:ext>
            </a:extLst>
          </p:cNvPr>
          <p:cNvPicPr>
            <a:picLocks noChangeAspect="1"/>
          </p:cNvPicPr>
          <p:nvPr/>
        </p:nvPicPr>
        <p:blipFill>
          <a:blip r:embed="rId4"/>
          <a:stretch>
            <a:fillRect/>
          </a:stretch>
        </p:blipFill>
        <p:spPr>
          <a:xfrm>
            <a:off x="29489" y="4659010"/>
            <a:ext cx="9144000" cy="2198990"/>
          </a:xfrm>
          <a:prstGeom prst="rect">
            <a:avLst/>
          </a:prstGeom>
        </p:spPr>
      </p:pic>
      <p:sp>
        <p:nvSpPr>
          <p:cNvPr id="9" name="Rectangle 8">
            <a:extLst>
              <a:ext uri="{FF2B5EF4-FFF2-40B4-BE49-F238E27FC236}">
                <a16:creationId xmlns:a16="http://schemas.microsoft.com/office/drawing/2014/main" id="{A8B9AF0F-9B7E-4163-B3A2-C7C8E8647409}"/>
              </a:ext>
            </a:extLst>
          </p:cNvPr>
          <p:cNvSpPr/>
          <p:nvPr/>
        </p:nvSpPr>
        <p:spPr>
          <a:xfrm>
            <a:off x="1648992" y="3519501"/>
            <a:ext cx="7524497" cy="646331"/>
          </a:xfrm>
          <a:prstGeom prst="rect">
            <a:avLst/>
          </a:prstGeom>
        </p:spPr>
        <p:txBody>
          <a:bodyPr wrap="square">
            <a:spAutoFit/>
          </a:bodyPr>
          <a:lstStyle/>
          <a:p>
            <a:r>
              <a:rPr lang="en-US" dirty="0"/>
              <a:t>The notebook consists of a sequence of cells. A cell is a multi-line text input field, and its contents can be executed by using Shift-Enter.</a:t>
            </a:r>
          </a:p>
        </p:txBody>
      </p:sp>
    </p:spTree>
    <p:extLst>
      <p:ext uri="{BB962C8B-B14F-4D97-AF65-F5344CB8AC3E}">
        <p14:creationId xmlns:p14="http://schemas.microsoft.com/office/powerpoint/2010/main" val="112664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D98DC-48EB-41B0-BA2C-003C03A38592}"/>
              </a:ext>
            </a:extLst>
          </p:cNvPr>
          <p:cNvPicPr>
            <a:picLocks noChangeAspect="1"/>
          </p:cNvPicPr>
          <p:nvPr/>
        </p:nvPicPr>
        <p:blipFill>
          <a:blip r:embed="rId2"/>
          <a:stretch>
            <a:fillRect/>
          </a:stretch>
        </p:blipFill>
        <p:spPr>
          <a:xfrm>
            <a:off x="18692" y="0"/>
            <a:ext cx="9063470" cy="6858000"/>
          </a:xfrm>
          <a:prstGeom prst="rect">
            <a:avLst/>
          </a:prstGeom>
        </p:spPr>
      </p:pic>
    </p:spTree>
    <p:extLst>
      <p:ext uri="{BB962C8B-B14F-4D97-AF65-F5344CB8AC3E}">
        <p14:creationId xmlns:p14="http://schemas.microsoft.com/office/powerpoint/2010/main" val="3552680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8829C-B1F3-42BF-9BEB-37C164E07BB2}"/>
              </a:ext>
            </a:extLst>
          </p:cNvPr>
          <p:cNvPicPr>
            <a:picLocks noChangeAspect="1"/>
          </p:cNvPicPr>
          <p:nvPr/>
        </p:nvPicPr>
        <p:blipFill rotWithShape="1">
          <a:blip r:embed="rId2"/>
          <a:srcRect l="9397" t="25082" r="26172" b="5106"/>
          <a:stretch/>
        </p:blipFill>
        <p:spPr>
          <a:xfrm>
            <a:off x="-1" y="404663"/>
            <a:ext cx="9144001" cy="5663823"/>
          </a:xfrm>
          <a:prstGeom prst="rect">
            <a:avLst/>
          </a:prstGeom>
        </p:spPr>
      </p:pic>
    </p:spTree>
    <p:extLst>
      <p:ext uri="{BB962C8B-B14F-4D97-AF65-F5344CB8AC3E}">
        <p14:creationId xmlns:p14="http://schemas.microsoft.com/office/powerpoint/2010/main" val="2995709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C7C84-53D8-4DBE-8627-A6342BB493DA}"/>
              </a:ext>
            </a:extLst>
          </p:cNvPr>
          <p:cNvPicPr>
            <a:picLocks noChangeAspect="1"/>
          </p:cNvPicPr>
          <p:nvPr/>
        </p:nvPicPr>
        <p:blipFill rotWithShape="1">
          <a:blip r:embed="rId2"/>
          <a:srcRect l="9718" t="24802" r="7020" b="11835"/>
          <a:stretch/>
        </p:blipFill>
        <p:spPr>
          <a:xfrm>
            <a:off x="1" y="980728"/>
            <a:ext cx="9144000" cy="3977949"/>
          </a:xfrm>
          <a:prstGeom prst="rect">
            <a:avLst/>
          </a:prstGeom>
        </p:spPr>
      </p:pic>
    </p:spTree>
    <p:extLst>
      <p:ext uri="{BB962C8B-B14F-4D97-AF65-F5344CB8AC3E}">
        <p14:creationId xmlns:p14="http://schemas.microsoft.com/office/powerpoint/2010/main" val="3099522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6F010D-88F3-4D2E-900D-DEC1845137FC}"/>
              </a:ext>
            </a:extLst>
          </p:cNvPr>
          <p:cNvPicPr>
            <a:picLocks noChangeAspect="1"/>
          </p:cNvPicPr>
          <p:nvPr/>
        </p:nvPicPr>
        <p:blipFill>
          <a:blip r:embed="rId2"/>
          <a:stretch>
            <a:fillRect/>
          </a:stretch>
        </p:blipFill>
        <p:spPr>
          <a:xfrm>
            <a:off x="1104210" y="0"/>
            <a:ext cx="6935579" cy="6858000"/>
          </a:xfrm>
          <a:prstGeom prst="rect">
            <a:avLst/>
          </a:prstGeom>
        </p:spPr>
      </p:pic>
      <p:sp>
        <p:nvSpPr>
          <p:cNvPr id="3" name="Rectangle 2">
            <a:extLst>
              <a:ext uri="{FF2B5EF4-FFF2-40B4-BE49-F238E27FC236}">
                <a16:creationId xmlns:a16="http://schemas.microsoft.com/office/drawing/2014/main" id="{3044054F-891C-4F78-BF97-6A1787E7AF53}"/>
              </a:ext>
            </a:extLst>
          </p:cNvPr>
          <p:cNvSpPr/>
          <p:nvPr/>
        </p:nvSpPr>
        <p:spPr>
          <a:xfrm rot="19063281">
            <a:off x="5616271" y="1132581"/>
            <a:ext cx="372409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Panel Data</a:t>
            </a:r>
          </a:p>
        </p:txBody>
      </p:sp>
    </p:spTree>
    <p:extLst>
      <p:ext uri="{BB962C8B-B14F-4D97-AF65-F5344CB8AC3E}">
        <p14:creationId xmlns:p14="http://schemas.microsoft.com/office/powerpoint/2010/main" val="336885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F11FE-ECF3-4A8C-8A73-F3E3315C72AE}"/>
              </a:ext>
            </a:extLst>
          </p:cNvPr>
          <p:cNvSpPr txBox="1">
            <a:spLocks/>
          </p:cNvSpPr>
          <p:nvPr/>
        </p:nvSpPr>
        <p:spPr>
          <a:xfrm>
            <a:off x="755576" y="332656"/>
            <a:ext cx="6781800" cy="936104"/>
          </a:xfrm>
          <a:prstGeom prst="rect">
            <a:avLst/>
          </a:prstGeom>
        </p:spPr>
        <p:txBody>
          <a:bodyPr/>
          <a:lst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solidFill>
                  <a:srgbClr val="C00000"/>
                </a:solidFill>
              </a:rPr>
              <a:t>Last Time …</a:t>
            </a:r>
          </a:p>
        </p:txBody>
      </p:sp>
      <p:sp>
        <p:nvSpPr>
          <p:cNvPr id="3" name="Content Placeholder 2">
            <a:extLst>
              <a:ext uri="{FF2B5EF4-FFF2-40B4-BE49-F238E27FC236}">
                <a16:creationId xmlns:a16="http://schemas.microsoft.com/office/drawing/2014/main" id="{7CA2C945-90E1-4AF7-8D7C-91C1D00EABFB}"/>
              </a:ext>
            </a:extLst>
          </p:cNvPr>
          <p:cNvSpPr txBox="1">
            <a:spLocks/>
          </p:cNvSpPr>
          <p:nvPr/>
        </p:nvSpPr>
        <p:spPr>
          <a:xfrm>
            <a:off x="755576" y="1412776"/>
            <a:ext cx="8064896" cy="1296144"/>
          </a:xfrm>
          <a:prstGeom prst="rect">
            <a:avLst/>
          </a:prstGeom>
        </p:spPr>
        <p:txBody>
          <a:bodyPr>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buNone/>
            </a:pPr>
            <a:r>
              <a:rPr lang="en-GB" dirty="0"/>
              <a:t>… and (2) Just 1 Column</a:t>
            </a:r>
          </a:p>
          <a:p>
            <a:pPr marL="0" indent="0">
              <a:buNone/>
            </a:pPr>
            <a:endParaRPr lang="en-GB" sz="1200" dirty="0"/>
          </a:p>
          <a:p>
            <a:pPr lvl="1"/>
            <a:r>
              <a:rPr lang="en-GB" dirty="0"/>
              <a:t>Open File</a:t>
            </a:r>
          </a:p>
          <a:p>
            <a:pPr lvl="1"/>
            <a:r>
              <a:rPr lang="en-GB" dirty="0"/>
              <a:t>Read Header Line (Column Names)</a:t>
            </a:r>
          </a:p>
          <a:p>
            <a:pPr lvl="1"/>
            <a:r>
              <a:rPr lang="en-GB" dirty="0"/>
              <a:t>Initialise The List (Empty) for Column of Interest</a:t>
            </a:r>
          </a:p>
          <a:p>
            <a:pPr lvl="2"/>
            <a:r>
              <a:rPr lang="en-GB" dirty="0"/>
              <a:t>For Each Line (Row of Data)</a:t>
            </a:r>
          </a:p>
          <a:p>
            <a:pPr lvl="3"/>
            <a:r>
              <a:rPr lang="en-GB" dirty="0"/>
              <a:t>Store Specific Value in List (i.e. Append)</a:t>
            </a:r>
          </a:p>
          <a:p>
            <a:pPr lvl="2"/>
            <a:r>
              <a:rPr lang="en-GB" dirty="0"/>
              <a:t>Print Out Values</a:t>
            </a:r>
          </a:p>
          <a:p>
            <a:pPr lvl="2"/>
            <a:r>
              <a:rPr lang="en-GB" dirty="0"/>
              <a:t>Close File</a:t>
            </a:r>
          </a:p>
          <a:p>
            <a:pPr lvl="1"/>
            <a:endParaRPr lang="en-GB" dirty="0"/>
          </a:p>
        </p:txBody>
      </p:sp>
      <p:pic>
        <p:nvPicPr>
          <p:cNvPr id="4" name="Picture 3">
            <a:extLst>
              <a:ext uri="{FF2B5EF4-FFF2-40B4-BE49-F238E27FC236}">
                <a16:creationId xmlns:a16="http://schemas.microsoft.com/office/drawing/2014/main" id="{824CFD01-7759-4204-8346-B017E3B8A92F}"/>
              </a:ext>
            </a:extLst>
          </p:cNvPr>
          <p:cNvPicPr>
            <a:picLocks noChangeAspect="1"/>
          </p:cNvPicPr>
          <p:nvPr/>
        </p:nvPicPr>
        <p:blipFill>
          <a:blip r:embed="rId2"/>
          <a:stretch>
            <a:fillRect/>
          </a:stretch>
        </p:blipFill>
        <p:spPr>
          <a:xfrm>
            <a:off x="3707905" y="4012109"/>
            <a:ext cx="5436096" cy="2845891"/>
          </a:xfrm>
          <a:prstGeom prst="rect">
            <a:avLst/>
          </a:prstGeom>
        </p:spPr>
      </p:pic>
    </p:spTree>
    <p:extLst>
      <p:ext uri="{BB962C8B-B14F-4D97-AF65-F5344CB8AC3E}">
        <p14:creationId xmlns:p14="http://schemas.microsoft.com/office/powerpoint/2010/main" val="4275736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20CB5-FFD6-4C6B-979B-2EAA656BCFBB}"/>
              </a:ext>
            </a:extLst>
          </p:cNvPr>
          <p:cNvSpPr>
            <a:spLocks noGrp="1"/>
          </p:cNvSpPr>
          <p:nvPr>
            <p:ph type="title"/>
          </p:nvPr>
        </p:nvSpPr>
        <p:spPr>
          <a:xfrm>
            <a:off x="755576" y="476672"/>
            <a:ext cx="6781800" cy="1080120"/>
          </a:xfrm>
        </p:spPr>
        <p:txBody>
          <a:bodyPr/>
          <a:lstStyle/>
          <a:p>
            <a:r>
              <a:rPr lang="en-GB" b="1" dirty="0">
                <a:solidFill>
                  <a:srgbClr val="C00000"/>
                </a:solidFill>
              </a:rPr>
              <a:t>Pandas</a:t>
            </a:r>
          </a:p>
        </p:txBody>
      </p:sp>
      <p:sp>
        <p:nvSpPr>
          <p:cNvPr id="3" name="Content Placeholder 2">
            <a:extLst>
              <a:ext uri="{FF2B5EF4-FFF2-40B4-BE49-F238E27FC236}">
                <a16:creationId xmlns:a16="http://schemas.microsoft.com/office/drawing/2014/main" id="{66C09B56-50B5-4786-BCC1-04A51196CC64}"/>
              </a:ext>
            </a:extLst>
          </p:cNvPr>
          <p:cNvSpPr>
            <a:spLocks noGrp="1"/>
          </p:cNvSpPr>
          <p:nvPr>
            <p:ph idx="1"/>
          </p:nvPr>
        </p:nvSpPr>
        <p:spPr>
          <a:xfrm>
            <a:off x="755576" y="1772816"/>
            <a:ext cx="7920880" cy="4392488"/>
          </a:xfrm>
        </p:spPr>
        <p:txBody>
          <a:bodyPr>
            <a:normAutofit lnSpcReduction="10000"/>
          </a:bodyPr>
          <a:lstStyle/>
          <a:p>
            <a:r>
              <a:rPr lang="en-GB" dirty="0"/>
              <a:t>Pandas takes data (like a CSV file, or a SQL database) and creates a Python object with rows and columns called a data frame that looks very similar to a table in Microsoft Excel. </a:t>
            </a:r>
          </a:p>
          <a:p>
            <a:r>
              <a:rPr lang="en-GB" dirty="0"/>
              <a:t>People who are familiar with R would see similarities to R too. </a:t>
            </a:r>
          </a:p>
          <a:p>
            <a:r>
              <a:rPr lang="en-GB" dirty="0"/>
              <a:t>This is so much easier to work with in comparison to working with lists and for loops</a:t>
            </a:r>
          </a:p>
          <a:p>
            <a:r>
              <a:rPr lang="en-GB" dirty="0"/>
              <a:t>For example, a Data Frame could be defined to handle all summary crime data for 36 months.</a:t>
            </a:r>
          </a:p>
          <a:p>
            <a:r>
              <a:rPr lang="en-GB" dirty="0"/>
              <a:t>Explore! </a:t>
            </a:r>
          </a:p>
        </p:txBody>
      </p:sp>
    </p:spTree>
    <p:extLst>
      <p:ext uri="{BB962C8B-B14F-4D97-AF65-F5344CB8AC3E}">
        <p14:creationId xmlns:p14="http://schemas.microsoft.com/office/powerpoint/2010/main" val="489135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19952-5228-456B-B574-E57F51401D04}"/>
              </a:ext>
            </a:extLst>
          </p:cNvPr>
          <p:cNvSpPr>
            <a:spLocks noGrp="1"/>
          </p:cNvSpPr>
          <p:nvPr>
            <p:ph type="title"/>
          </p:nvPr>
        </p:nvSpPr>
        <p:spPr/>
        <p:txBody>
          <a:bodyPr/>
          <a:lstStyle/>
          <a:p>
            <a:r>
              <a:rPr lang="en-GB" b="1" dirty="0">
                <a:solidFill>
                  <a:srgbClr val="C00000"/>
                </a:solidFill>
              </a:rPr>
              <a:t>Summary</a:t>
            </a:r>
          </a:p>
        </p:txBody>
      </p:sp>
      <p:sp>
        <p:nvSpPr>
          <p:cNvPr id="3" name="Content Placeholder 2">
            <a:extLst>
              <a:ext uri="{FF2B5EF4-FFF2-40B4-BE49-F238E27FC236}">
                <a16:creationId xmlns:a16="http://schemas.microsoft.com/office/drawing/2014/main" id="{141081AC-2C29-4628-A406-03D765EB1419}"/>
              </a:ext>
            </a:extLst>
          </p:cNvPr>
          <p:cNvSpPr>
            <a:spLocks noGrp="1"/>
          </p:cNvSpPr>
          <p:nvPr>
            <p:ph idx="1"/>
          </p:nvPr>
        </p:nvSpPr>
        <p:spPr>
          <a:xfrm>
            <a:off x="755576" y="2132856"/>
            <a:ext cx="7920880" cy="3886200"/>
          </a:xfrm>
        </p:spPr>
        <p:txBody>
          <a:bodyPr/>
          <a:lstStyle/>
          <a:p>
            <a:r>
              <a:rPr lang="en-GB" dirty="0"/>
              <a:t>Take heart – it is impossible to learn everything there is to know about Python.</a:t>
            </a:r>
          </a:p>
          <a:p>
            <a:r>
              <a:rPr lang="en-GB" dirty="0"/>
              <a:t>However, our simple snippets of code can easily turn our raw (crime) data into information.</a:t>
            </a:r>
          </a:p>
          <a:p>
            <a:r>
              <a:rPr lang="en-GB" dirty="0"/>
              <a:t>Explore the Python modules and libraries to see what is available (and see what is possible).</a:t>
            </a:r>
          </a:p>
          <a:p>
            <a:r>
              <a:rPr lang="en-GB" dirty="0"/>
              <a:t>Feel free to re-use existing code.</a:t>
            </a:r>
          </a:p>
          <a:p>
            <a:r>
              <a:rPr lang="en-GB" dirty="0"/>
              <a:t>Have Fun! </a:t>
            </a:r>
          </a:p>
        </p:txBody>
      </p:sp>
    </p:spTree>
    <p:extLst>
      <p:ext uri="{BB962C8B-B14F-4D97-AF65-F5344CB8AC3E}">
        <p14:creationId xmlns:p14="http://schemas.microsoft.com/office/powerpoint/2010/main" val="221805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5405-2D05-4C5E-9D86-7E4B2AA269EC}"/>
              </a:ext>
            </a:extLst>
          </p:cNvPr>
          <p:cNvSpPr>
            <a:spLocks noGrp="1"/>
          </p:cNvSpPr>
          <p:nvPr>
            <p:ph type="title"/>
          </p:nvPr>
        </p:nvSpPr>
        <p:spPr>
          <a:xfrm>
            <a:off x="755576" y="476672"/>
            <a:ext cx="8388424" cy="792088"/>
          </a:xfrm>
        </p:spPr>
        <p:txBody>
          <a:bodyPr>
            <a:normAutofit/>
          </a:bodyPr>
          <a:lstStyle/>
          <a:p>
            <a:r>
              <a:rPr lang="en-GB" sz="3600" b="1" dirty="0">
                <a:solidFill>
                  <a:srgbClr val="C00000"/>
                </a:solidFill>
              </a:rPr>
              <a:t>Amend (Either) for our Crime Data …</a:t>
            </a:r>
          </a:p>
        </p:txBody>
      </p:sp>
      <p:sp>
        <p:nvSpPr>
          <p:cNvPr id="3" name="Content Placeholder 2">
            <a:extLst>
              <a:ext uri="{FF2B5EF4-FFF2-40B4-BE49-F238E27FC236}">
                <a16:creationId xmlns:a16="http://schemas.microsoft.com/office/drawing/2014/main" id="{11635DC4-F22D-4B35-AD3A-69EAF9AD7EAF}"/>
              </a:ext>
            </a:extLst>
          </p:cNvPr>
          <p:cNvSpPr>
            <a:spLocks noGrp="1"/>
          </p:cNvSpPr>
          <p:nvPr>
            <p:ph idx="1"/>
          </p:nvPr>
        </p:nvSpPr>
        <p:spPr>
          <a:xfrm>
            <a:off x="755576" y="1196752"/>
            <a:ext cx="7543800" cy="4462264"/>
          </a:xfrm>
        </p:spPr>
        <p:txBody>
          <a:bodyPr/>
          <a:lstStyle/>
          <a:p>
            <a:r>
              <a:rPr lang="en-GB" dirty="0"/>
              <a:t>So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5" name="Content Placeholder 2">
            <a:extLst>
              <a:ext uri="{FF2B5EF4-FFF2-40B4-BE49-F238E27FC236}">
                <a16:creationId xmlns:a16="http://schemas.microsoft.com/office/drawing/2014/main" id="{92F93A37-A314-46F3-95C1-1B4A1A7A31D4}"/>
              </a:ext>
            </a:extLst>
          </p:cNvPr>
          <p:cNvSpPr txBox="1">
            <a:spLocks/>
          </p:cNvSpPr>
          <p:nvPr/>
        </p:nvSpPr>
        <p:spPr>
          <a:xfrm>
            <a:off x="683568" y="4797152"/>
            <a:ext cx="7543800" cy="1816678"/>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GB" dirty="0"/>
              <a:t>And extend for summarising the Totals …</a:t>
            </a:r>
          </a:p>
        </p:txBody>
      </p:sp>
      <p:pic>
        <p:nvPicPr>
          <p:cNvPr id="6" name="Picture 5">
            <a:extLst>
              <a:ext uri="{FF2B5EF4-FFF2-40B4-BE49-F238E27FC236}">
                <a16:creationId xmlns:a16="http://schemas.microsoft.com/office/drawing/2014/main" id="{E4C7DD6E-1927-4589-9E76-C6752A806ECF}"/>
              </a:ext>
            </a:extLst>
          </p:cNvPr>
          <p:cNvPicPr>
            <a:picLocks noChangeAspect="1"/>
          </p:cNvPicPr>
          <p:nvPr/>
        </p:nvPicPr>
        <p:blipFill>
          <a:blip r:embed="rId2"/>
          <a:stretch>
            <a:fillRect/>
          </a:stretch>
        </p:blipFill>
        <p:spPr>
          <a:xfrm>
            <a:off x="1082638" y="2021895"/>
            <a:ext cx="6573122" cy="3351321"/>
          </a:xfrm>
          <a:prstGeom prst="rect">
            <a:avLst/>
          </a:prstGeom>
        </p:spPr>
      </p:pic>
    </p:spTree>
    <p:extLst>
      <p:ext uri="{BB962C8B-B14F-4D97-AF65-F5344CB8AC3E}">
        <p14:creationId xmlns:p14="http://schemas.microsoft.com/office/powerpoint/2010/main" val="202952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5E079-0DF7-4A6E-9BC3-ED57F9C3B2C9}"/>
              </a:ext>
            </a:extLst>
          </p:cNvPr>
          <p:cNvSpPr>
            <a:spLocks noGrp="1"/>
          </p:cNvSpPr>
          <p:nvPr>
            <p:ph type="title"/>
          </p:nvPr>
        </p:nvSpPr>
        <p:spPr>
          <a:xfrm>
            <a:off x="755576" y="476672"/>
            <a:ext cx="7776864" cy="936104"/>
          </a:xfrm>
        </p:spPr>
        <p:txBody>
          <a:bodyPr>
            <a:normAutofit fontScale="90000"/>
          </a:bodyPr>
          <a:lstStyle/>
          <a:p>
            <a:r>
              <a:rPr lang="en-GB" b="1" dirty="0">
                <a:solidFill>
                  <a:srgbClr val="C00000"/>
                </a:solidFill>
              </a:rPr>
              <a:t>Summarising the Totals?</a:t>
            </a:r>
          </a:p>
        </p:txBody>
      </p:sp>
      <p:sp>
        <p:nvSpPr>
          <p:cNvPr id="4" name="Content Placeholder 3">
            <a:extLst>
              <a:ext uri="{FF2B5EF4-FFF2-40B4-BE49-F238E27FC236}">
                <a16:creationId xmlns:a16="http://schemas.microsoft.com/office/drawing/2014/main" id="{651ACA80-0FAB-4267-940A-E99D487EFECE}"/>
              </a:ext>
            </a:extLst>
          </p:cNvPr>
          <p:cNvSpPr>
            <a:spLocks noGrp="1"/>
          </p:cNvSpPr>
          <p:nvPr>
            <p:ph idx="1"/>
          </p:nvPr>
        </p:nvSpPr>
        <p:spPr>
          <a:xfrm>
            <a:off x="539552" y="2132856"/>
            <a:ext cx="8604448" cy="3886200"/>
          </a:xfrm>
        </p:spPr>
        <p:txBody>
          <a:bodyPr/>
          <a:lstStyle/>
          <a:p>
            <a:r>
              <a:rPr lang="en-GB" dirty="0"/>
              <a:t>Jot down what we want to do …</a:t>
            </a:r>
          </a:p>
          <a:p>
            <a:r>
              <a:rPr lang="en-GB" dirty="0"/>
              <a:t>(1) Need to count the total instances of each Crime Type</a:t>
            </a:r>
          </a:p>
          <a:p>
            <a:r>
              <a:rPr lang="en-GB" dirty="0"/>
              <a:t>(2) And Sum up the Total of All Crimes</a:t>
            </a:r>
          </a:p>
          <a:p>
            <a:r>
              <a:rPr lang="en-GB" dirty="0"/>
              <a:t>(3) Need to have a list of ALL Different Unique Crime Types</a:t>
            </a:r>
          </a:p>
          <a:p>
            <a:r>
              <a:rPr lang="en-GB" dirty="0"/>
              <a:t>(4) For Each Crime Instance Increment a Count?</a:t>
            </a:r>
          </a:p>
          <a:p>
            <a:r>
              <a:rPr lang="en-GB" dirty="0"/>
              <a:t>(5) Finally, sum up All the Counts.</a:t>
            </a:r>
          </a:p>
          <a:p>
            <a:endParaRPr lang="en-GB" dirty="0"/>
          </a:p>
        </p:txBody>
      </p:sp>
    </p:spTree>
    <p:extLst>
      <p:ext uri="{BB962C8B-B14F-4D97-AF65-F5344CB8AC3E}">
        <p14:creationId xmlns:p14="http://schemas.microsoft.com/office/powerpoint/2010/main" val="34592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Custom 4">
      <a:dk1>
        <a:sysClr val="windowText" lastClr="000000"/>
      </a:dk1>
      <a:lt1>
        <a:sysClr val="window" lastClr="FFFFFF"/>
      </a:lt1>
      <a:dk2>
        <a:srgbClr val="303030"/>
      </a:dk2>
      <a:lt2>
        <a:srgbClr val="DEDEE0"/>
      </a:lt2>
      <a:accent1>
        <a:srgbClr val="BE0F34"/>
      </a:accent1>
      <a:accent2>
        <a:srgbClr val="726056"/>
      </a:accent2>
      <a:accent3>
        <a:srgbClr val="AC956E"/>
      </a:accent3>
      <a:accent4>
        <a:srgbClr val="808DA9"/>
      </a:accent4>
      <a:accent5>
        <a:srgbClr val="424E5B"/>
      </a:accent5>
      <a:accent6>
        <a:srgbClr val="730E00"/>
      </a:accent6>
      <a:hlink>
        <a:srgbClr val="CC0000"/>
      </a:hlink>
      <a:folHlink>
        <a:srgbClr val="D89243"/>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Newsprint</Template>
  <TotalTime>3029</TotalTime>
  <Words>2835</Words>
  <Application>Microsoft Office PowerPoint</Application>
  <PresentationFormat>On-screen Show (4:3)</PresentationFormat>
  <Paragraphs>395</Paragraphs>
  <Slides>71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Arial Black</vt:lpstr>
      <vt:lpstr>Calibri</vt:lpstr>
      <vt:lpstr>Courier New</vt:lpstr>
      <vt:lpstr>NewsPrint</vt:lpstr>
      <vt:lpstr>IS4S761 Principles of Computing    </vt:lpstr>
      <vt:lpstr>This Week …</vt:lpstr>
      <vt:lpstr>Last Time …</vt:lpstr>
      <vt:lpstr>Looking at the Data …</vt:lpstr>
      <vt:lpstr>Last Time …</vt:lpstr>
      <vt:lpstr>PowerPoint Presentation</vt:lpstr>
      <vt:lpstr>PowerPoint Presentation</vt:lpstr>
      <vt:lpstr>Amend (Either) for our Crime Data …</vt:lpstr>
      <vt:lpstr>Summarising the Totals?</vt:lpstr>
      <vt:lpstr>Unique List of Crime Types?</vt:lpstr>
      <vt:lpstr>There is an easier way …</vt:lpstr>
      <vt:lpstr>Counting Unique Crime Types</vt:lpstr>
      <vt:lpstr>PowerPoint Presentation</vt:lpstr>
      <vt:lpstr>PowerPoint Presentation</vt:lpstr>
      <vt:lpstr>PowerPoint Presentation</vt:lpstr>
      <vt:lpstr>PowerPoint Presentation</vt:lpstr>
      <vt:lpstr>Taking this further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over to you</vt:lpstr>
      <vt:lpstr>Other Exercise …</vt:lpstr>
      <vt:lpstr>PowerPoint Presentation</vt:lpstr>
      <vt:lpstr>PowerPoint Presentation</vt:lpstr>
      <vt:lpstr>Errors and Exceptions</vt:lpstr>
      <vt:lpstr>Try these…</vt:lpstr>
      <vt:lpstr>Try these…</vt:lpstr>
      <vt:lpstr>How to detect and handle exceptions?</vt:lpstr>
      <vt:lpstr>Usage of try - except</vt:lpstr>
      <vt:lpstr>Try these</vt:lpstr>
      <vt:lpstr>Try these</vt:lpstr>
      <vt:lpstr>Try these</vt:lpstr>
      <vt:lpstr>Modified code</vt:lpstr>
      <vt:lpstr>Try these</vt:lpstr>
      <vt:lpstr>Try these</vt:lpstr>
      <vt:lpstr>All exceptions</vt:lpstr>
      <vt:lpstr>Try these</vt:lpstr>
      <vt:lpstr>Try these</vt:lpstr>
      <vt:lpstr>What if I want to catch all exceptions?</vt:lpstr>
      <vt:lpstr>All exceptions</vt:lpstr>
      <vt:lpstr>Try these</vt:lpstr>
      <vt:lpstr>Try these</vt:lpstr>
      <vt:lpstr>Errors &amp; Exceptions</vt:lpstr>
      <vt:lpstr>Last Time …</vt:lpstr>
      <vt:lpstr>Operating System Interface</vt:lpstr>
      <vt:lpstr>Shutil module</vt:lpstr>
      <vt:lpstr>File Wildcards</vt:lpstr>
      <vt:lpstr>Mathematics </vt:lpstr>
      <vt:lpstr>Random</vt:lpstr>
      <vt:lpstr>Dates and Times</vt:lpstr>
      <vt:lpstr>PowerPoint Presentation</vt:lpstr>
      <vt:lpstr>Performance Measurement</vt:lpstr>
      <vt:lpstr>What is NumPy?</vt:lpstr>
      <vt:lpstr>PowerPoint Presentation</vt:lpstr>
      <vt:lpstr>PowerPoint Presentation</vt:lpstr>
      <vt:lpstr>Jupyter Notebook</vt:lpstr>
      <vt:lpstr>PowerPoint Presentation</vt:lpstr>
      <vt:lpstr>PowerPoint Presentation</vt:lpstr>
      <vt:lpstr>PowerPoint Presentation</vt:lpstr>
      <vt:lpstr>PowerPoint Presentation</vt:lpstr>
      <vt:lpstr>PowerPoint Presentation</vt:lpstr>
      <vt:lpstr>PowerPoint Presentation</vt:lpstr>
      <vt:lpstr>Pandas</vt:lpstr>
      <vt:lpstr>Summary</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IS3S603 e-Business Systems &amp; Strategy</dc:title>
  <dc:creator>Kidner</dc:creator>
  <cp:lastModifiedBy>David Kidner</cp:lastModifiedBy>
  <cp:revision>254</cp:revision>
  <dcterms:created xsi:type="dcterms:W3CDTF">2015-09-27T11:09:28Z</dcterms:created>
  <dcterms:modified xsi:type="dcterms:W3CDTF">2020-11-20T09:19:06Z</dcterms:modified>
</cp:coreProperties>
</file>